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84" r:id="rId3"/>
    <p:sldId id="274" r:id="rId4"/>
    <p:sldId id="275" r:id="rId5"/>
    <p:sldId id="277" r:id="rId6"/>
    <p:sldId id="278" r:id="rId7"/>
    <p:sldId id="279" r:id="rId8"/>
    <p:sldId id="280" r:id="rId9"/>
    <p:sldId id="281" r:id="rId10"/>
    <p:sldId id="282" r:id="rId11"/>
    <p:sldId id="270" r:id="rId12"/>
    <p:sldId id="268" r:id="rId13"/>
    <p:sldId id="286" r:id="rId14"/>
    <p:sldId id="287" r:id="rId15"/>
    <p:sldId id="288" r:id="rId16"/>
    <p:sldId id="289" r:id="rId17"/>
    <p:sldId id="271" r:id="rId18"/>
    <p:sldId id="269" r:id="rId1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5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8A43C-CE60-41B8-B712-D3974CEA8119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83565-8B92-42D9-B32F-B5720CB15A63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B3C85-F2A6-46AF-ABBC-54F01173DBB9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6E784-96EE-41F3-88FF-4443A9BFF05A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73D7B-4C95-4842-AE4C-D7BF1A30E1BC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38532-906B-490E-9145-F47D67474226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4879C-5044-4901-868A-FAF181027E75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8A4B-5C3B-48B6-8180-2D9697EEA1A9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582D9-C1C7-4EBF-9449-C9D0F9AFF794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167A-9825-4D5A-83B3-E27BE04CCF70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69E0F-FE92-447C-A4D0-DF4B8FF79507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31A1-35E4-4981-883A-9B2EC7E9153D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d62.hpe.cn/teacherweb/t0018/kyyd/dili_2.htm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323850" y="2276475"/>
            <a:ext cx="8640763" cy="1384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/>
                <a:ea typeface="宋体"/>
              </a:rPr>
              <a:t>第七章 人类活动对生物圈的影响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05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152400" y="923925"/>
            <a:ext cx="51054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1" lang="zh-CN" altLang="en-US" sz="2400" b="1">
                <a:solidFill>
                  <a:srgbClr val="000099"/>
                </a:solidFill>
                <a:latin typeface="华文中宋" pitchFamily="2" charset="-122"/>
                <a:ea typeface="华文中宋" pitchFamily="2" charset="-122"/>
              </a:rPr>
              <a:t>我国计划生育的具体要求是：</a:t>
            </a:r>
          </a:p>
          <a:p>
            <a:r>
              <a:rPr kumimoji="1" lang="zh-CN" altLang="en-US" sz="2400" b="1">
                <a:solidFill>
                  <a:srgbClr val="000099"/>
                </a:solidFill>
                <a:latin typeface="华文中宋" pitchFamily="2" charset="-122"/>
                <a:ea typeface="华文中宋" pitchFamily="2" charset="-122"/>
              </a:rPr>
              <a:t> 晚婚</a:t>
            </a:r>
            <a:r>
              <a:rPr kumimoji="1" lang="en-US" altLang="zh-CN" sz="2400" b="1">
                <a:solidFill>
                  <a:srgbClr val="000099"/>
                </a:solidFill>
                <a:latin typeface="华文中宋" pitchFamily="2" charset="-122"/>
                <a:ea typeface="华文中宋" pitchFamily="2" charset="-122"/>
              </a:rPr>
              <a:t>——</a:t>
            </a:r>
            <a:r>
              <a:rPr kumimoji="1" lang="zh-CN" altLang="en-US" sz="2400" b="1">
                <a:solidFill>
                  <a:srgbClr val="000099"/>
                </a:solidFill>
                <a:latin typeface="华文中宋" pitchFamily="2" charset="-122"/>
                <a:ea typeface="华文中宋" pitchFamily="2" charset="-122"/>
              </a:rPr>
              <a:t>提倡比法定结婚年龄（男不得早于</a:t>
            </a:r>
            <a:r>
              <a:rPr kumimoji="1" lang="en-US" altLang="zh-CN" sz="2400" b="1">
                <a:solidFill>
                  <a:srgbClr val="000099"/>
                </a:solidFill>
                <a:latin typeface="华文中宋" pitchFamily="2" charset="-122"/>
                <a:ea typeface="华文中宋" pitchFamily="2" charset="-122"/>
              </a:rPr>
              <a:t>22</a:t>
            </a:r>
            <a:r>
              <a:rPr kumimoji="1" lang="zh-CN" altLang="en-US" sz="2400" b="1">
                <a:solidFill>
                  <a:srgbClr val="000099"/>
                </a:solidFill>
                <a:latin typeface="华文中宋" pitchFamily="2" charset="-122"/>
                <a:ea typeface="华文中宋" pitchFamily="2" charset="-122"/>
              </a:rPr>
              <a:t>周岁，女不得早于</a:t>
            </a:r>
            <a:r>
              <a:rPr kumimoji="1" lang="en-US" altLang="zh-CN" sz="2400" b="1">
                <a:solidFill>
                  <a:srgbClr val="000099"/>
                </a:solidFill>
                <a:latin typeface="华文中宋" pitchFamily="2" charset="-122"/>
                <a:ea typeface="华文中宋" pitchFamily="2" charset="-122"/>
              </a:rPr>
              <a:t>20</a:t>
            </a:r>
            <a:r>
              <a:rPr kumimoji="1" lang="zh-CN" altLang="en-US" sz="2400" b="1">
                <a:solidFill>
                  <a:srgbClr val="000099"/>
                </a:solidFill>
                <a:latin typeface="华文中宋" pitchFamily="2" charset="-122"/>
                <a:ea typeface="华文中宋" pitchFamily="2" charset="-122"/>
              </a:rPr>
              <a:t>周岁）晚</a:t>
            </a:r>
            <a:r>
              <a:rPr kumimoji="1" lang="en-US" altLang="zh-CN" sz="2400" b="1">
                <a:solidFill>
                  <a:srgbClr val="000099"/>
                </a:solidFill>
                <a:latin typeface="华文中宋" pitchFamily="2" charset="-122"/>
                <a:ea typeface="华文中宋" pitchFamily="2" charset="-122"/>
              </a:rPr>
              <a:t>2</a:t>
            </a:r>
            <a:r>
              <a:rPr kumimoji="1" lang="zh-CN" altLang="en-US" sz="2400" b="1">
                <a:solidFill>
                  <a:srgbClr val="000099"/>
                </a:solidFill>
                <a:latin typeface="华文中宋" pitchFamily="2" charset="-122"/>
                <a:ea typeface="华文中宋" pitchFamily="2" charset="-122"/>
              </a:rPr>
              <a:t>～</a:t>
            </a:r>
            <a:r>
              <a:rPr kumimoji="1" lang="en-US" altLang="zh-CN" sz="2400" b="1">
                <a:solidFill>
                  <a:srgbClr val="000099"/>
                </a:solidFill>
                <a:latin typeface="华文中宋" pitchFamily="2" charset="-122"/>
                <a:ea typeface="华文中宋" pitchFamily="2" charset="-122"/>
              </a:rPr>
              <a:t>3</a:t>
            </a:r>
            <a:r>
              <a:rPr kumimoji="1" lang="zh-CN" altLang="en-US" sz="2400" b="1">
                <a:solidFill>
                  <a:srgbClr val="000099"/>
                </a:solidFill>
                <a:latin typeface="华文中宋" pitchFamily="2" charset="-122"/>
                <a:ea typeface="华文中宋" pitchFamily="2" charset="-122"/>
              </a:rPr>
              <a:t>年结婚。</a:t>
            </a:r>
          </a:p>
          <a:p>
            <a:r>
              <a:rPr kumimoji="1" lang="zh-CN" altLang="en-US" sz="2400" b="1">
                <a:solidFill>
                  <a:srgbClr val="000099"/>
                </a:solidFill>
                <a:latin typeface="华文中宋" pitchFamily="2" charset="-122"/>
                <a:ea typeface="华文中宋" pitchFamily="2" charset="-122"/>
              </a:rPr>
              <a:t> 晚育</a:t>
            </a:r>
            <a:r>
              <a:rPr kumimoji="1" lang="en-US" altLang="zh-CN" sz="2400" b="1">
                <a:solidFill>
                  <a:srgbClr val="000099"/>
                </a:solidFill>
                <a:latin typeface="华文中宋" pitchFamily="2" charset="-122"/>
                <a:ea typeface="华文中宋" pitchFamily="2" charset="-122"/>
              </a:rPr>
              <a:t>——</a:t>
            </a:r>
            <a:r>
              <a:rPr kumimoji="1" lang="zh-CN" altLang="en-US" sz="2400" b="1">
                <a:solidFill>
                  <a:srgbClr val="000099"/>
                </a:solidFill>
                <a:latin typeface="华文中宋" pitchFamily="2" charset="-122"/>
                <a:ea typeface="华文中宋" pitchFamily="2" charset="-122"/>
              </a:rPr>
              <a:t>提倡婚后推迟</a:t>
            </a:r>
            <a:r>
              <a:rPr kumimoji="1" lang="en-US" altLang="zh-CN" sz="2400" b="1">
                <a:solidFill>
                  <a:srgbClr val="000099"/>
                </a:solidFill>
                <a:latin typeface="华文中宋" pitchFamily="2" charset="-122"/>
                <a:ea typeface="华文中宋" pitchFamily="2" charset="-122"/>
              </a:rPr>
              <a:t>2</a:t>
            </a:r>
            <a:r>
              <a:rPr kumimoji="1" lang="zh-CN" altLang="en-US" sz="2400" b="1">
                <a:solidFill>
                  <a:srgbClr val="000099"/>
                </a:solidFill>
                <a:latin typeface="华文中宋" pitchFamily="2" charset="-122"/>
                <a:ea typeface="华文中宋" pitchFamily="2" charset="-122"/>
              </a:rPr>
              <a:t>～</a:t>
            </a:r>
            <a:r>
              <a:rPr kumimoji="1" lang="en-US" altLang="zh-CN" sz="2400" b="1">
                <a:solidFill>
                  <a:srgbClr val="000099"/>
                </a:solidFill>
                <a:latin typeface="华文中宋" pitchFamily="2" charset="-122"/>
                <a:ea typeface="华文中宋" pitchFamily="2" charset="-122"/>
              </a:rPr>
              <a:t>3</a:t>
            </a:r>
            <a:r>
              <a:rPr kumimoji="1" lang="zh-CN" altLang="en-US" sz="2400" b="1">
                <a:solidFill>
                  <a:srgbClr val="000099"/>
                </a:solidFill>
                <a:latin typeface="华文中宋" pitchFamily="2" charset="-122"/>
                <a:ea typeface="华文中宋" pitchFamily="2" charset="-122"/>
              </a:rPr>
              <a:t>年生育。</a:t>
            </a:r>
          </a:p>
          <a:p>
            <a:r>
              <a:rPr kumimoji="1" lang="zh-CN" altLang="en-US" sz="2400" b="1">
                <a:solidFill>
                  <a:srgbClr val="000099"/>
                </a:solidFill>
                <a:latin typeface="华文中宋" pitchFamily="2" charset="-122"/>
                <a:ea typeface="华文中宋" pitchFamily="2" charset="-122"/>
              </a:rPr>
              <a:t>少生</a:t>
            </a:r>
            <a:r>
              <a:rPr kumimoji="1" lang="en-US" altLang="zh-CN" sz="2400" b="1">
                <a:solidFill>
                  <a:srgbClr val="000099"/>
                </a:solidFill>
                <a:latin typeface="华文中宋" pitchFamily="2" charset="-122"/>
                <a:ea typeface="华文中宋" pitchFamily="2" charset="-122"/>
              </a:rPr>
              <a:t>——</a:t>
            </a:r>
            <a:r>
              <a:rPr kumimoji="1" lang="zh-CN" altLang="en-US" sz="2400" b="1">
                <a:solidFill>
                  <a:srgbClr val="000099"/>
                </a:solidFill>
                <a:latin typeface="华文中宋" pitchFamily="2" charset="-122"/>
                <a:ea typeface="华文中宋" pitchFamily="2" charset="-122"/>
              </a:rPr>
              <a:t>稳定低生育水平。</a:t>
            </a:r>
          </a:p>
          <a:p>
            <a:r>
              <a:rPr kumimoji="1" lang="zh-CN" altLang="en-US" sz="2400" b="1">
                <a:solidFill>
                  <a:srgbClr val="000099"/>
                </a:solidFill>
                <a:latin typeface="华文中宋" pitchFamily="2" charset="-122"/>
                <a:ea typeface="华文中宋" pitchFamily="2" charset="-122"/>
              </a:rPr>
              <a:t>优生</a:t>
            </a:r>
            <a:r>
              <a:rPr kumimoji="1" lang="en-US" altLang="zh-CN" sz="2400" b="1">
                <a:solidFill>
                  <a:srgbClr val="000099"/>
                </a:solidFill>
                <a:latin typeface="华文中宋" pitchFamily="2" charset="-122"/>
                <a:ea typeface="华文中宋" pitchFamily="2" charset="-122"/>
              </a:rPr>
              <a:t>——</a:t>
            </a:r>
            <a:r>
              <a:rPr kumimoji="1" lang="zh-CN" altLang="en-US" sz="2400" b="1">
                <a:solidFill>
                  <a:srgbClr val="000099"/>
                </a:solidFill>
                <a:latin typeface="华文中宋" pitchFamily="2" charset="-122"/>
                <a:ea typeface="华文中宋" pitchFamily="2" charset="-122"/>
              </a:rPr>
              <a:t>通过男女青年婚前体检、孕妇定期检查身体和科学分娩等措施，避免生出具有遗传疾病的孩子。</a:t>
            </a:r>
            <a:endParaRPr kumimoji="1" lang="zh-CN" altLang="en-US" sz="2400" b="1"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152400" y="4876800"/>
            <a:ext cx="88392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>
                <a:solidFill>
                  <a:srgbClr val="000099"/>
                </a:solidFill>
                <a:latin typeface="Times New Roman" pitchFamily="18" charset="0"/>
                <a:ea typeface="华文中宋" pitchFamily="2" charset="-122"/>
              </a:rPr>
              <a:t>人口的增长会对资源、环境和社会发展产生巨大的影响。为了保护包括人类在内所有生物的共同家园</a:t>
            </a:r>
            <a:r>
              <a:rPr kumimoji="1" lang="en-US" altLang="zh-CN" sz="2400" b="1">
                <a:solidFill>
                  <a:srgbClr val="000099"/>
                </a:solidFill>
                <a:latin typeface="华文中宋"/>
                <a:ea typeface="华文中宋" pitchFamily="2" charset="-122"/>
              </a:rPr>
              <a:t>——</a:t>
            </a:r>
            <a:r>
              <a:rPr kumimoji="1" lang="zh-CN" altLang="en-US" sz="2400" b="1">
                <a:solidFill>
                  <a:srgbClr val="000099"/>
                </a:solidFill>
                <a:latin typeface="Times New Roman" pitchFamily="18" charset="0"/>
                <a:ea typeface="华文中宋" pitchFamily="2" charset="-122"/>
              </a:rPr>
              <a:t>生物圈，为了人类世世代代都有可供利用的各种资源和美好的生存环境，人类必须控制人口的增长。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684213" y="260350"/>
            <a:ext cx="38877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4000" b="1">
                <a:solidFill>
                  <a:srgbClr val="FF0000"/>
                </a:solidFill>
                <a:latin typeface="Times New Roman" pitchFamily="18" charset="0"/>
                <a:ea typeface="华文中宋" pitchFamily="2" charset="-122"/>
              </a:rPr>
              <a:t>计划生育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utoUpdateAnimBg="0"/>
      <p:bldP spid="3379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08375"/>
            <a:ext cx="5219700" cy="3349625"/>
          </a:xfrm>
          <a:prstGeom prst="rect">
            <a:avLst/>
          </a:prstGeom>
          <a:noFill/>
        </p:spPr>
      </p:pic>
      <p:pic>
        <p:nvPicPr>
          <p:cNvPr id="20486" name="Picture 6" descr="pic_3260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08400" y="0"/>
            <a:ext cx="5435600" cy="3492500"/>
          </a:xfrm>
          <a:prstGeom prst="rect">
            <a:avLst/>
          </a:prstGeom>
          <a:noFill/>
        </p:spPr>
      </p:pic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827088" y="981075"/>
            <a:ext cx="23764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>
                <a:solidFill>
                  <a:schemeClr val="folHlink"/>
                </a:solidFill>
              </a:rPr>
              <a:t>外来物种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539750" y="2924175"/>
            <a:ext cx="2232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chemeClr val="folHlink"/>
                </a:solidFill>
              </a:rPr>
              <a:t>地中海实蝇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6191250" y="3644900"/>
            <a:ext cx="2952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chemeClr val="folHlink"/>
                </a:solidFill>
              </a:rPr>
              <a:t>薇甘菊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048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7" grpId="0"/>
      <p:bldP spid="20488" grpId="0"/>
      <p:bldP spid="2048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825" y="1628775"/>
            <a:ext cx="8893175" cy="2565400"/>
          </a:xfrm>
        </p:spPr>
        <p:txBody>
          <a:bodyPr/>
          <a:lstStyle/>
          <a:p>
            <a:pPr algn="l"/>
            <a:r>
              <a:rPr lang="zh-CN" altLang="en-US" sz="4000"/>
              <a:t>想一想</a:t>
            </a:r>
            <a:br>
              <a:rPr lang="zh-CN" altLang="en-US" sz="4000"/>
            </a:br>
            <a:r>
              <a:rPr lang="zh-CN" altLang="en-US" sz="4000"/>
              <a:t>面对这些问题，我们是无能为力还是有所作为？作为一个负责任的公民，应该对自己提出怎样的要求呢？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0" y="1628775"/>
            <a:ext cx="8461375" cy="56896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z="2800" b="1">
                <a:latin typeface="黑体" pitchFamily="2" charset="-122"/>
                <a:ea typeface="黑体" pitchFamily="2" charset="-122"/>
              </a:rPr>
              <a:t>1.</a:t>
            </a:r>
            <a:r>
              <a:rPr lang="zh-CN" altLang="en-US" sz="2800" b="1">
                <a:latin typeface="黑体" pitchFamily="2" charset="-122"/>
                <a:ea typeface="黑体" pitchFamily="2" charset="-122"/>
              </a:rPr>
              <a:t>下列行为都是人们为了解决某些环境问题采取的措施，哪一项措施最容易导致相反的效果（</a:t>
            </a:r>
            <a:r>
              <a:rPr lang="zh-CN" altLang="en-US" sz="2800" b="1">
                <a:ea typeface="黑体" pitchFamily="2" charset="-122"/>
              </a:rPr>
              <a:t>    </a:t>
            </a:r>
            <a:r>
              <a:rPr lang="zh-CN" altLang="en-US" sz="2800" b="1">
                <a:latin typeface="黑体" pitchFamily="2" charset="-122"/>
                <a:ea typeface="黑体" pitchFamily="2" charset="-122"/>
              </a:rPr>
              <a:t> ）</a:t>
            </a:r>
          </a:p>
          <a:p>
            <a:pPr>
              <a:buFont typeface="Wingdings 2" pitchFamily="18" charset="2"/>
              <a:buNone/>
            </a:pPr>
            <a:r>
              <a:rPr lang="zh-CN" altLang="en-US" sz="2800" b="1">
                <a:latin typeface="黑体" pitchFamily="2" charset="-122"/>
                <a:ea typeface="黑体" pitchFamily="2" charset="-122"/>
              </a:rPr>
              <a:t>　</a:t>
            </a:r>
            <a:r>
              <a:rPr lang="en-US" sz="2800" b="1">
                <a:latin typeface="黑体" pitchFamily="2" charset="-122"/>
                <a:ea typeface="黑体" pitchFamily="2" charset="-122"/>
              </a:rPr>
              <a:t>A. </a:t>
            </a:r>
            <a:r>
              <a:rPr lang="zh-CN" altLang="en-US" sz="2800" b="1">
                <a:latin typeface="黑体" pitchFamily="2" charset="-122"/>
                <a:ea typeface="黑体" pitchFamily="2" charset="-122"/>
              </a:rPr>
              <a:t>制造效力更大的杀虫剂和农药</a:t>
            </a:r>
          </a:p>
          <a:p>
            <a:pPr>
              <a:buFont typeface="Wingdings 2" pitchFamily="18" charset="2"/>
              <a:buNone/>
            </a:pPr>
            <a:r>
              <a:rPr lang="zh-CN" altLang="en-US" sz="2800" b="1">
                <a:latin typeface="黑体" pitchFamily="2" charset="-122"/>
                <a:ea typeface="黑体" pitchFamily="2" charset="-122"/>
              </a:rPr>
              <a:t>　</a:t>
            </a:r>
            <a:r>
              <a:rPr lang="en-US" sz="2800" b="1">
                <a:latin typeface="黑体" pitchFamily="2" charset="-122"/>
                <a:ea typeface="黑体" pitchFamily="2" charset="-122"/>
              </a:rPr>
              <a:t>B. </a:t>
            </a:r>
            <a:r>
              <a:rPr lang="zh-CN" altLang="en-US" sz="2800" b="1">
                <a:latin typeface="黑体" pitchFamily="2" charset="-122"/>
                <a:ea typeface="黑体" pitchFamily="2" charset="-122"/>
              </a:rPr>
              <a:t>寻求更好的控制人口的办法</a:t>
            </a:r>
          </a:p>
          <a:p>
            <a:pPr>
              <a:buFont typeface="Wingdings 2" pitchFamily="18" charset="2"/>
              <a:buNone/>
            </a:pPr>
            <a:r>
              <a:rPr lang="zh-CN" altLang="en-US" sz="2800" b="1">
                <a:latin typeface="黑体" pitchFamily="2" charset="-122"/>
                <a:ea typeface="黑体" pitchFamily="2" charset="-122"/>
              </a:rPr>
              <a:t>　</a:t>
            </a:r>
            <a:r>
              <a:rPr lang="en-US" sz="2800" b="1">
                <a:latin typeface="黑体" pitchFamily="2" charset="-122"/>
                <a:ea typeface="黑体" pitchFamily="2" charset="-122"/>
              </a:rPr>
              <a:t>C. </a:t>
            </a:r>
            <a:r>
              <a:rPr lang="zh-CN" altLang="en-US" sz="2800" b="1">
                <a:latin typeface="黑体" pitchFamily="2" charset="-122"/>
                <a:ea typeface="黑体" pitchFamily="2" charset="-122"/>
              </a:rPr>
              <a:t>利用秸秆生产沼气，解决农村燃料短缺问题</a:t>
            </a:r>
          </a:p>
          <a:p>
            <a:pPr>
              <a:buFont typeface="Wingdings 2" pitchFamily="18" charset="2"/>
              <a:buNone/>
            </a:pPr>
            <a:r>
              <a:rPr lang="zh-CN" altLang="en-US" sz="2800" b="1">
                <a:latin typeface="黑体" pitchFamily="2" charset="-122"/>
                <a:ea typeface="黑体" pitchFamily="2" charset="-122"/>
              </a:rPr>
              <a:t>　</a:t>
            </a:r>
            <a:r>
              <a:rPr lang="en-US" sz="2800" b="1">
                <a:latin typeface="黑体" pitchFamily="2" charset="-122"/>
                <a:ea typeface="黑体" pitchFamily="2" charset="-122"/>
              </a:rPr>
              <a:t>D. </a:t>
            </a:r>
            <a:r>
              <a:rPr lang="zh-CN" altLang="en-US" sz="2800" b="1">
                <a:latin typeface="黑体" pitchFamily="2" charset="-122"/>
                <a:ea typeface="黑体" pitchFamily="2" charset="-122"/>
              </a:rPr>
              <a:t>建设核电站，减少燃煤发电</a:t>
            </a:r>
          </a:p>
          <a:p>
            <a:pPr>
              <a:buFont typeface="Wingdings 2" pitchFamily="18" charset="2"/>
              <a:buNone/>
            </a:pPr>
            <a:r>
              <a:rPr lang="en-US" sz="2800" b="1">
                <a:latin typeface="黑体" pitchFamily="2" charset="-122"/>
                <a:ea typeface="黑体" pitchFamily="2" charset="-122"/>
              </a:rPr>
              <a:t>2.</a:t>
            </a:r>
            <a:r>
              <a:rPr lang="zh-CN" altLang="en-US" sz="2800" b="1">
                <a:latin typeface="黑体" pitchFamily="2" charset="-122"/>
                <a:ea typeface="黑体" pitchFamily="2" charset="-122"/>
              </a:rPr>
              <a:t>下列哪一项举措不利于森林的可持续发展（</a:t>
            </a:r>
            <a:r>
              <a:rPr lang="zh-CN" altLang="en-US" sz="2800" b="1">
                <a:ea typeface="黑体" pitchFamily="2" charset="-122"/>
              </a:rPr>
              <a:t>    </a:t>
            </a:r>
            <a:r>
              <a:rPr lang="zh-CN" altLang="en-US" sz="2800" b="1">
                <a:latin typeface="黑体" pitchFamily="2" charset="-122"/>
                <a:ea typeface="黑体" pitchFamily="2" charset="-122"/>
              </a:rPr>
              <a:t> ）</a:t>
            </a:r>
          </a:p>
          <a:p>
            <a:pPr>
              <a:buFont typeface="Wingdings 2" pitchFamily="18" charset="2"/>
              <a:buNone/>
            </a:pPr>
            <a:r>
              <a:rPr lang="zh-CN" altLang="en-US" sz="2800" b="1">
                <a:latin typeface="黑体" pitchFamily="2" charset="-122"/>
                <a:ea typeface="黑体" pitchFamily="2" charset="-122"/>
              </a:rPr>
              <a:t>　</a:t>
            </a:r>
            <a:r>
              <a:rPr lang="en-US" sz="2800" b="1">
                <a:latin typeface="黑体" pitchFamily="2" charset="-122"/>
                <a:ea typeface="黑体" pitchFamily="2" charset="-122"/>
              </a:rPr>
              <a:t>A. </a:t>
            </a:r>
            <a:r>
              <a:rPr lang="zh-CN" altLang="en-US" sz="2800" b="1">
                <a:latin typeface="黑体" pitchFamily="2" charset="-122"/>
                <a:ea typeface="黑体" pitchFamily="2" charset="-122"/>
              </a:rPr>
              <a:t>利用天敌消灭害虫</a:t>
            </a:r>
            <a:r>
              <a:rPr lang="zh-CN" altLang="en-US" sz="2800" b="1">
                <a:ea typeface="黑体" pitchFamily="2" charset="-122"/>
              </a:rPr>
              <a:t> </a:t>
            </a:r>
            <a:r>
              <a:rPr lang="zh-CN" altLang="en-US" sz="2800" b="1">
                <a:latin typeface="黑体" pitchFamily="2" charset="-122"/>
                <a:ea typeface="黑体" pitchFamily="2" charset="-122"/>
              </a:rPr>
              <a:t> </a:t>
            </a:r>
            <a:r>
              <a:rPr lang="zh-CN" altLang="en-US" sz="2800" b="1">
                <a:ea typeface="黑体" pitchFamily="2" charset="-122"/>
              </a:rPr>
              <a:t>  </a:t>
            </a:r>
            <a:r>
              <a:rPr lang="en-US" sz="2800" b="1">
                <a:latin typeface="黑体" pitchFamily="2" charset="-122"/>
                <a:ea typeface="黑体" pitchFamily="2" charset="-122"/>
              </a:rPr>
              <a:t>B. </a:t>
            </a:r>
            <a:r>
              <a:rPr lang="zh-CN" altLang="en-US" sz="2800" b="1">
                <a:latin typeface="黑体" pitchFamily="2" charset="-122"/>
                <a:ea typeface="黑体" pitchFamily="2" charset="-122"/>
              </a:rPr>
              <a:t>绝对禁止砍伐</a:t>
            </a:r>
            <a:r>
              <a:rPr lang="zh-CN" altLang="en-US" sz="2800" b="1">
                <a:ea typeface="黑体" pitchFamily="2" charset="-122"/>
              </a:rPr>
              <a:t>   </a:t>
            </a:r>
            <a:r>
              <a:rPr lang="zh-CN" altLang="en-US" sz="2800" b="1">
                <a:latin typeface="黑体" pitchFamily="2" charset="-122"/>
                <a:ea typeface="黑体" pitchFamily="2" charset="-122"/>
              </a:rPr>
              <a:t> </a:t>
            </a:r>
            <a:r>
              <a:rPr lang="zh-CN" altLang="en-US" sz="2800" b="1">
                <a:ea typeface="黑体" pitchFamily="2" charset="-122"/>
              </a:rPr>
              <a:t> </a:t>
            </a:r>
            <a:r>
              <a:rPr lang="zh-CN" altLang="en-US" sz="2800" b="1">
                <a:latin typeface="黑体" pitchFamily="2" charset="-122"/>
                <a:ea typeface="黑体" pitchFamily="2" charset="-122"/>
              </a:rPr>
              <a:t> </a:t>
            </a:r>
          </a:p>
          <a:p>
            <a:pPr>
              <a:buFont typeface="Wingdings 2" pitchFamily="18" charset="2"/>
              <a:buNone/>
            </a:pPr>
            <a:r>
              <a:rPr lang="zh-CN" altLang="en-US" sz="2800" b="1">
                <a:latin typeface="黑体" pitchFamily="2" charset="-122"/>
                <a:ea typeface="黑体" pitchFamily="2" charset="-122"/>
              </a:rPr>
              <a:t>　</a:t>
            </a:r>
            <a:r>
              <a:rPr lang="en-US" sz="2800" b="1">
                <a:latin typeface="黑体" pitchFamily="2" charset="-122"/>
                <a:ea typeface="黑体" pitchFamily="2" charset="-122"/>
              </a:rPr>
              <a:t>C.</a:t>
            </a:r>
            <a:r>
              <a:rPr lang="zh-CN" altLang="en-US" sz="2800" b="1">
                <a:latin typeface="黑体" pitchFamily="2" charset="-122"/>
                <a:ea typeface="黑体" pitchFamily="2" charset="-122"/>
              </a:rPr>
              <a:t>建设配套水利工程</a:t>
            </a:r>
            <a:r>
              <a:rPr lang="zh-CN" altLang="en-US" sz="2800" b="1">
                <a:ea typeface="黑体" pitchFamily="2" charset="-122"/>
              </a:rPr>
              <a:t>     </a:t>
            </a:r>
            <a:r>
              <a:rPr lang="zh-CN" altLang="en-US" sz="2800" b="1">
                <a:latin typeface="黑体" pitchFamily="2" charset="-122"/>
                <a:ea typeface="黑体" pitchFamily="2" charset="-122"/>
              </a:rPr>
              <a:t> </a:t>
            </a:r>
            <a:r>
              <a:rPr lang="en-US" sz="2800" b="1">
                <a:latin typeface="黑体" pitchFamily="2" charset="-122"/>
                <a:ea typeface="黑体" pitchFamily="2" charset="-122"/>
              </a:rPr>
              <a:t>D. </a:t>
            </a:r>
            <a:r>
              <a:rPr lang="zh-CN" altLang="en-US" sz="2800" b="1">
                <a:latin typeface="黑体" pitchFamily="2" charset="-122"/>
                <a:ea typeface="黑体" pitchFamily="2" charset="-122"/>
              </a:rPr>
              <a:t>必要的地区可以营 造炭薪林，解决烧柴问题　　</a:t>
            </a:r>
            <a:r>
              <a:rPr lang="zh-CN" altLang="en-US" b="1">
                <a:latin typeface="黑体" pitchFamily="2" charset="-122"/>
                <a:ea typeface="黑体" pitchFamily="2" charset="-122"/>
              </a:rPr>
              <a:t>　　</a:t>
            </a:r>
          </a:p>
        </p:txBody>
      </p:sp>
      <p:sp>
        <p:nvSpPr>
          <p:cNvPr id="37891" name="Text Box 4"/>
          <p:cNvSpPr txBox="1">
            <a:spLocks noChangeArrowheads="1"/>
          </p:cNvSpPr>
          <p:nvPr/>
        </p:nvSpPr>
        <p:spPr bwMode="auto">
          <a:xfrm>
            <a:off x="6804025" y="1844675"/>
            <a:ext cx="7207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>
                <a:solidFill>
                  <a:srgbClr val="FF3300"/>
                </a:solidFill>
                <a:latin typeface="Arial Black" pitchFamily="34" charset="0"/>
              </a:rPr>
              <a:t>A</a:t>
            </a:r>
          </a:p>
        </p:txBody>
      </p:sp>
      <p:sp>
        <p:nvSpPr>
          <p:cNvPr id="37892" name="Text Box 5"/>
          <p:cNvSpPr txBox="1">
            <a:spLocks noChangeArrowheads="1"/>
          </p:cNvSpPr>
          <p:nvPr/>
        </p:nvSpPr>
        <p:spPr bwMode="auto">
          <a:xfrm>
            <a:off x="7164388" y="4292600"/>
            <a:ext cx="6477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>
                <a:solidFill>
                  <a:srgbClr val="FF3300"/>
                </a:solidFill>
                <a:latin typeface="Arial Black" pitchFamily="34" charset="0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autoUpdateAnimBg="0"/>
      <p:bldP spid="37892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0" y="476250"/>
            <a:ext cx="9144000" cy="410527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b="1">
                <a:latin typeface="黑体" pitchFamily="2" charset="-122"/>
                <a:ea typeface="黑体" pitchFamily="2" charset="-122"/>
              </a:rPr>
              <a:t>3.</a:t>
            </a:r>
            <a:r>
              <a:rPr lang="zh-CN" altLang="en-US" b="1">
                <a:latin typeface="黑体" pitchFamily="2" charset="-122"/>
                <a:ea typeface="黑体" pitchFamily="2" charset="-122"/>
              </a:rPr>
              <a:t>下列哪些不属于砍伐森林造成的危害</a:t>
            </a:r>
            <a:r>
              <a:rPr lang="en-US" b="1">
                <a:latin typeface="黑体" pitchFamily="2" charset="-122"/>
                <a:ea typeface="黑体" pitchFamily="2" charset="-122"/>
              </a:rPr>
              <a:t>(</a:t>
            </a:r>
            <a:r>
              <a:rPr lang="en-US" b="1">
                <a:ea typeface="黑体" pitchFamily="2" charset="-122"/>
              </a:rPr>
              <a:t>   </a:t>
            </a:r>
            <a:r>
              <a:rPr lang="en-US" b="1">
                <a:latin typeface="黑体" pitchFamily="2" charset="-122"/>
                <a:ea typeface="黑体" pitchFamily="2" charset="-122"/>
              </a:rPr>
              <a:t> )</a:t>
            </a:r>
          </a:p>
          <a:p>
            <a:pPr>
              <a:buFont typeface="Wingdings 2" pitchFamily="18" charset="2"/>
              <a:buNone/>
            </a:pPr>
            <a:r>
              <a:rPr lang="zh-CN" altLang="en-US" b="1">
                <a:latin typeface="黑体" pitchFamily="2" charset="-122"/>
                <a:ea typeface="黑体" pitchFamily="2" charset="-122"/>
              </a:rPr>
              <a:t>　</a:t>
            </a:r>
            <a:r>
              <a:rPr lang="en-US" b="1">
                <a:latin typeface="黑体" pitchFamily="2" charset="-122"/>
                <a:ea typeface="黑体" pitchFamily="2" charset="-122"/>
              </a:rPr>
              <a:t>A.</a:t>
            </a:r>
            <a:r>
              <a:rPr lang="zh-CN" altLang="en-US" b="1">
                <a:latin typeface="黑体" pitchFamily="2" charset="-122"/>
                <a:ea typeface="黑体" pitchFamily="2" charset="-122"/>
              </a:rPr>
              <a:t>水土流失 </a:t>
            </a:r>
            <a:r>
              <a:rPr lang="zh-CN" altLang="en-US" b="1">
                <a:ea typeface="黑体" pitchFamily="2" charset="-122"/>
              </a:rPr>
              <a:t>   </a:t>
            </a:r>
            <a:r>
              <a:rPr lang="zh-CN" altLang="en-US" b="1">
                <a:latin typeface="黑体" pitchFamily="2" charset="-122"/>
                <a:ea typeface="黑体" pitchFamily="2" charset="-122"/>
              </a:rPr>
              <a:t>       </a:t>
            </a:r>
            <a:r>
              <a:rPr lang="en-US" b="1">
                <a:latin typeface="黑体" pitchFamily="2" charset="-122"/>
                <a:ea typeface="黑体" pitchFamily="2" charset="-122"/>
              </a:rPr>
              <a:t>B. </a:t>
            </a:r>
            <a:r>
              <a:rPr lang="zh-CN" altLang="en-US" b="1">
                <a:latin typeface="黑体" pitchFamily="2" charset="-122"/>
                <a:ea typeface="黑体" pitchFamily="2" charset="-122"/>
              </a:rPr>
              <a:t>沙尘暴</a:t>
            </a:r>
            <a:r>
              <a:rPr lang="zh-CN" altLang="en-US" b="1">
                <a:ea typeface="黑体" pitchFamily="2" charset="-122"/>
              </a:rPr>
              <a:t> </a:t>
            </a:r>
            <a:r>
              <a:rPr lang="zh-CN" altLang="en-US" b="1">
                <a:latin typeface="黑体" pitchFamily="2" charset="-122"/>
                <a:ea typeface="黑体" pitchFamily="2" charset="-122"/>
              </a:rPr>
              <a:t> </a:t>
            </a:r>
            <a:r>
              <a:rPr lang="zh-CN" altLang="en-US" b="1">
                <a:ea typeface="黑体" pitchFamily="2" charset="-122"/>
              </a:rPr>
              <a:t> </a:t>
            </a:r>
            <a:endParaRPr lang="zh-CN" altLang="en-US" b="1">
              <a:latin typeface="黑体" pitchFamily="2" charset="-122"/>
              <a:ea typeface="黑体" pitchFamily="2" charset="-122"/>
            </a:endParaRPr>
          </a:p>
          <a:p>
            <a:pPr>
              <a:buFont typeface="Wingdings 2" pitchFamily="18" charset="2"/>
              <a:buNone/>
            </a:pPr>
            <a:r>
              <a:rPr lang="en-US" b="1">
                <a:latin typeface="黑体" pitchFamily="2" charset="-122"/>
                <a:ea typeface="黑体" pitchFamily="2" charset="-122"/>
              </a:rPr>
              <a:t>  C.</a:t>
            </a:r>
            <a:r>
              <a:rPr lang="zh-CN" altLang="en-US" b="1">
                <a:latin typeface="黑体" pitchFamily="2" charset="-122"/>
                <a:ea typeface="黑体" pitchFamily="2" charset="-122"/>
              </a:rPr>
              <a:t>水体富营养化</a:t>
            </a:r>
            <a:r>
              <a:rPr lang="zh-CN" altLang="en-US" b="1">
                <a:ea typeface="黑体" pitchFamily="2" charset="-122"/>
              </a:rPr>
              <a:t>  </a:t>
            </a:r>
            <a:r>
              <a:rPr lang="zh-CN" altLang="en-US" b="1">
                <a:latin typeface="黑体" pitchFamily="2" charset="-122"/>
                <a:ea typeface="黑体" pitchFamily="2" charset="-122"/>
              </a:rPr>
              <a:t>     </a:t>
            </a:r>
            <a:r>
              <a:rPr lang="en-US" b="1">
                <a:latin typeface="黑体" pitchFamily="2" charset="-122"/>
                <a:ea typeface="黑体" pitchFamily="2" charset="-122"/>
              </a:rPr>
              <a:t>D. </a:t>
            </a:r>
            <a:r>
              <a:rPr lang="zh-CN" altLang="en-US" b="1">
                <a:latin typeface="黑体" pitchFamily="2" charset="-122"/>
                <a:ea typeface="黑体" pitchFamily="2" charset="-122"/>
              </a:rPr>
              <a:t>生物多样性破坏</a:t>
            </a:r>
          </a:p>
          <a:p>
            <a:pPr>
              <a:buFont typeface="Wingdings 2" pitchFamily="18" charset="2"/>
              <a:buNone/>
            </a:pPr>
            <a:r>
              <a:rPr lang="en-US" b="1">
                <a:latin typeface="黑体" pitchFamily="2" charset="-122"/>
                <a:ea typeface="黑体" pitchFamily="2" charset="-122"/>
              </a:rPr>
              <a:t>4. </a:t>
            </a:r>
            <a:r>
              <a:rPr lang="zh-CN" altLang="en-US" b="1">
                <a:latin typeface="黑体" pitchFamily="2" charset="-122"/>
                <a:ea typeface="黑体" pitchFamily="2" charset="-122"/>
              </a:rPr>
              <a:t>下列哪一项不是沙尘暴肆虐的危害</a:t>
            </a:r>
            <a:r>
              <a:rPr lang="en-US" b="1">
                <a:latin typeface="黑体" pitchFamily="2" charset="-122"/>
                <a:ea typeface="黑体" pitchFamily="2" charset="-122"/>
              </a:rPr>
              <a:t>(</a:t>
            </a:r>
            <a:r>
              <a:rPr lang="en-US" b="1">
                <a:ea typeface="黑体" pitchFamily="2" charset="-122"/>
              </a:rPr>
              <a:t>    </a:t>
            </a:r>
            <a:r>
              <a:rPr lang="en-US" b="1">
                <a:latin typeface="黑体" pitchFamily="2" charset="-122"/>
                <a:ea typeface="黑体" pitchFamily="2" charset="-122"/>
              </a:rPr>
              <a:t> )</a:t>
            </a:r>
          </a:p>
          <a:p>
            <a:pPr>
              <a:buFont typeface="Wingdings 2" pitchFamily="18" charset="2"/>
              <a:buNone/>
            </a:pPr>
            <a:r>
              <a:rPr lang="zh-CN" altLang="en-US" b="1">
                <a:latin typeface="黑体" pitchFamily="2" charset="-122"/>
                <a:ea typeface="黑体" pitchFamily="2" charset="-122"/>
              </a:rPr>
              <a:t>　</a:t>
            </a:r>
            <a:r>
              <a:rPr lang="en-US" b="1">
                <a:latin typeface="黑体" pitchFamily="2" charset="-122"/>
                <a:ea typeface="黑体" pitchFamily="2" charset="-122"/>
              </a:rPr>
              <a:t>A.</a:t>
            </a:r>
            <a:r>
              <a:rPr lang="zh-CN" altLang="en-US" b="1">
                <a:latin typeface="黑体" pitchFamily="2" charset="-122"/>
                <a:ea typeface="黑体" pitchFamily="2" charset="-122"/>
              </a:rPr>
              <a:t>易发生水俣病　    </a:t>
            </a:r>
            <a:r>
              <a:rPr lang="en-US" b="1">
                <a:latin typeface="黑体" pitchFamily="2" charset="-122"/>
                <a:ea typeface="黑体" pitchFamily="2" charset="-122"/>
              </a:rPr>
              <a:t>B.</a:t>
            </a:r>
            <a:r>
              <a:rPr lang="zh-CN" altLang="en-US" b="1">
                <a:latin typeface="黑体" pitchFamily="2" charset="-122"/>
                <a:ea typeface="黑体" pitchFamily="2" charset="-122"/>
              </a:rPr>
              <a:t>易引发呼吸道疾病</a:t>
            </a:r>
            <a:r>
              <a:rPr lang="zh-CN" altLang="en-US" b="1">
                <a:ea typeface="黑体" pitchFamily="2" charset="-122"/>
              </a:rPr>
              <a:t> </a:t>
            </a:r>
            <a:r>
              <a:rPr lang="zh-CN" altLang="en-US" b="1">
                <a:latin typeface="黑体" pitchFamily="2" charset="-122"/>
                <a:ea typeface="黑体" pitchFamily="2" charset="-122"/>
              </a:rPr>
              <a:t> </a:t>
            </a:r>
          </a:p>
          <a:p>
            <a:pPr>
              <a:buFont typeface="Wingdings 2" pitchFamily="18" charset="2"/>
              <a:buNone/>
            </a:pPr>
            <a:r>
              <a:rPr lang="zh-CN" altLang="en-US" b="1">
                <a:latin typeface="黑体" pitchFamily="2" charset="-122"/>
                <a:ea typeface="黑体" pitchFamily="2" charset="-122"/>
              </a:rPr>
              <a:t>　</a:t>
            </a:r>
            <a:r>
              <a:rPr lang="en-US" b="1">
                <a:latin typeface="黑体" pitchFamily="2" charset="-122"/>
                <a:ea typeface="黑体" pitchFamily="2" charset="-122"/>
              </a:rPr>
              <a:t>C.</a:t>
            </a:r>
            <a:r>
              <a:rPr lang="zh-CN" altLang="en-US" b="1">
                <a:latin typeface="黑体" pitchFamily="2" charset="-122"/>
                <a:ea typeface="黑体" pitchFamily="2" charset="-122"/>
              </a:rPr>
              <a:t>易发生抑郁等心理疾病　　</a:t>
            </a:r>
          </a:p>
          <a:p>
            <a:pPr>
              <a:buFont typeface="Wingdings 2" pitchFamily="18" charset="2"/>
              <a:buNone/>
            </a:pPr>
            <a:r>
              <a:rPr lang="en-US" b="1">
                <a:latin typeface="黑体" pitchFamily="2" charset="-122"/>
                <a:ea typeface="黑体" pitchFamily="2" charset="-122"/>
              </a:rPr>
              <a:t>  D.</a:t>
            </a:r>
            <a:r>
              <a:rPr lang="zh-CN" altLang="en-US" b="1">
                <a:latin typeface="黑体" pitchFamily="2" charset="-122"/>
                <a:ea typeface="黑体" pitchFamily="2" charset="-122"/>
              </a:rPr>
              <a:t>易发生交通事故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7164388" y="333375"/>
            <a:ext cx="7207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>
                <a:solidFill>
                  <a:srgbClr val="FF3300"/>
                </a:solidFill>
                <a:latin typeface="Arial Black" pitchFamily="34" charset="0"/>
              </a:rPr>
              <a:t>C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7021513" y="2062163"/>
            <a:ext cx="8429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>
                <a:solidFill>
                  <a:srgbClr val="FF3300"/>
                </a:solidFill>
                <a:latin typeface="Arial Black" pitchFamily="34" charset="0"/>
              </a:rPr>
              <a:t>A</a:t>
            </a:r>
          </a:p>
        </p:txBody>
      </p:sp>
      <p:sp>
        <p:nvSpPr>
          <p:cNvPr id="38917" name="Rectangle 5"/>
          <p:cNvSpPr>
            <a:spLocks noRot="1" noChangeArrowheads="1"/>
          </p:cNvSpPr>
          <p:nvPr/>
        </p:nvSpPr>
        <p:spPr bwMode="auto">
          <a:xfrm>
            <a:off x="0" y="4581525"/>
            <a:ext cx="8229600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sz="3200" b="1">
                <a:latin typeface="黑体" pitchFamily="2" charset="-122"/>
                <a:ea typeface="黑体" pitchFamily="2" charset="-122"/>
              </a:rPr>
              <a:t>5.</a:t>
            </a:r>
            <a:r>
              <a:rPr lang="zh-CN" altLang="en-US" sz="3200" b="1">
                <a:latin typeface="黑体" pitchFamily="2" charset="-122"/>
                <a:ea typeface="黑体" pitchFamily="2" charset="-122"/>
              </a:rPr>
              <a:t>水体富营养化会造成 </a:t>
            </a:r>
            <a:r>
              <a:rPr lang="en-US" sz="3200" b="1">
                <a:latin typeface="黑体" pitchFamily="2" charset="-122"/>
                <a:ea typeface="黑体" pitchFamily="2" charset="-122"/>
              </a:rPr>
              <a:t>(</a:t>
            </a:r>
            <a:r>
              <a:rPr lang="en-US" sz="3200" b="1">
                <a:ea typeface="黑体" pitchFamily="2" charset="-122"/>
              </a:rPr>
              <a:t>  </a:t>
            </a:r>
            <a:r>
              <a:rPr lang="en-US" sz="3200" b="1">
                <a:latin typeface="黑体" pitchFamily="2" charset="-122"/>
                <a:ea typeface="黑体" pitchFamily="2" charset="-122"/>
              </a:rPr>
              <a:t> </a:t>
            </a:r>
            <a:r>
              <a:rPr lang="zh-CN" altLang="en-US" sz="3200" b="1">
                <a:latin typeface="黑体" pitchFamily="2" charset="-122"/>
                <a:ea typeface="黑体" pitchFamily="2" charset="-122"/>
              </a:rPr>
              <a:t>　</a:t>
            </a:r>
            <a:r>
              <a:rPr lang="en-US" sz="3200" b="1">
                <a:latin typeface="黑体" pitchFamily="2" charset="-122"/>
                <a:ea typeface="黑体" pitchFamily="2" charset="-122"/>
              </a:rPr>
              <a:t>)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zh-CN" altLang="en-US" sz="3200" b="1">
                <a:latin typeface="黑体" pitchFamily="2" charset="-122"/>
                <a:ea typeface="黑体" pitchFamily="2" charset="-122"/>
              </a:rPr>
              <a:t>　</a:t>
            </a:r>
            <a:r>
              <a:rPr lang="en-US" sz="3200" b="1">
                <a:latin typeface="黑体" pitchFamily="2" charset="-122"/>
                <a:ea typeface="黑体" pitchFamily="2" charset="-122"/>
              </a:rPr>
              <a:t>A.</a:t>
            </a:r>
            <a:r>
              <a:rPr lang="zh-CN" altLang="en-US" sz="3200" b="1">
                <a:latin typeface="黑体" pitchFamily="2" charset="-122"/>
                <a:ea typeface="黑体" pitchFamily="2" charset="-122"/>
              </a:rPr>
              <a:t>水草增多</a:t>
            </a:r>
            <a:r>
              <a:rPr lang="zh-CN" altLang="en-US" sz="3200" b="1">
                <a:ea typeface="黑体" pitchFamily="2" charset="-122"/>
              </a:rPr>
              <a:t>       </a:t>
            </a:r>
            <a:r>
              <a:rPr lang="zh-CN" altLang="en-US" sz="3200" b="1">
                <a:latin typeface="黑体" pitchFamily="2" charset="-122"/>
                <a:ea typeface="黑体" pitchFamily="2" charset="-122"/>
              </a:rPr>
              <a:t>      </a:t>
            </a:r>
            <a:r>
              <a:rPr lang="en-US" sz="3200" b="1">
                <a:latin typeface="黑体" pitchFamily="2" charset="-122"/>
                <a:ea typeface="黑体" pitchFamily="2" charset="-122"/>
              </a:rPr>
              <a:t>B.</a:t>
            </a:r>
            <a:r>
              <a:rPr lang="zh-CN" altLang="en-US" sz="3200" b="1">
                <a:latin typeface="黑体" pitchFamily="2" charset="-122"/>
                <a:ea typeface="黑体" pitchFamily="2" charset="-122"/>
              </a:rPr>
              <a:t>鱼虾大量死亡</a:t>
            </a:r>
            <a:r>
              <a:rPr lang="zh-CN" altLang="en-US" sz="3200" b="1">
                <a:ea typeface="黑体" pitchFamily="2" charset="-122"/>
              </a:rPr>
              <a:t>   </a:t>
            </a:r>
            <a:endParaRPr lang="zh-CN" altLang="en-US" sz="3200" b="1">
              <a:latin typeface="黑体" pitchFamily="2" charset="-122"/>
              <a:ea typeface="黑体" pitchFamily="2" charset="-122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zh-CN" altLang="en-US" sz="3200" b="1">
                <a:latin typeface="黑体" pitchFamily="2" charset="-122"/>
                <a:ea typeface="黑体" pitchFamily="2" charset="-122"/>
              </a:rPr>
              <a:t>  </a:t>
            </a:r>
            <a:r>
              <a:rPr lang="en-US" sz="3200" b="1">
                <a:latin typeface="黑体" pitchFamily="2" charset="-122"/>
                <a:ea typeface="黑体" pitchFamily="2" charset="-122"/>
              </a:rPr>
              <a:t>C. </a:t>
            </a:r>
            <a:r>
              <a:rPr lang="zh-CN" altLang="en-US" sz="3200" b="1">
                <a:latin typeface="黑体" pitchFamily="2" charset="-122"/>
                <a:ea typeface="黑体" pitchFamily="2" charset="-122"/>
              </a:rPr>
              <a:t>鱼虾食物丰富</a:t>
            </a:r>
            <a:r>
              <a:rPr lang="zh-CN" altLang="en-US" sz="3200" b="1">
                <a:ea typeface="黑体" pitchFamily="2" charset="-122"/>
              </a:rPr>
              <a:t>  </a:t>
            </a:r>
            <a:r>
              <a:rPr lang="zh-CN" altLang="en-US" sz="3200" b="1">
                <a:latin typeface="黑体" pitchFamily="2" charset="-122"/>
                <a:ea typeface="黑体" pitchFamily="2" charset="-122"/>
              </a:rPr>
              <a:t>    </a:t>
            </a:r>
            <a:r>
              <a:rPr lang="en-US" sz="3200" b="1">
                <a:latin typeface="黑体" pitchFamily="2" charset="-122"/>
                <a:ea typeface="黑体" pitchFamily="2" charset="-122"/>
              </a:rPr>
              <a:t>D. </a:t>
            </a:r>
            <a:r>
              <a:rPr lang="zh-CN" altLang="en-US" sz="3200" b="1">
                <a:latin typeface="黑体" pitchFamily="2" charset="-122"/>
                <a:ea typeface="黑体" pitchFamily="2" charset="-122"/>
              </a:rPr>
              <a:t>水质清澈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4572000" y="4437063"/>
            <a:ext cx="10810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>
                <a:solidFill>
                  <a:srgbClr val="FF3300"/>
                </a:solidFill>
                <a:latin typeface="Arial Black" pitchFamily="34" charset="0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autoUpdateAnimBg="0"/>
      <p:bldP spid="38916" grpId="0" autoUpdateAnimBg="0"/>
      <p:bldP spid="3891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0" y="404813"/>
            <a:ext cx="9144000" cy="2951162"/>
          </a:xfrm>
        </p:spPr>
        <p:txBody>
          <a:bodyPr/>
          <a:lstStyle/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2600" b="1">
                <a:latin typeface="黑体" pitchFamily="2" charset="-122"/>
                <a:ea typeface="黑体" pitchFamily="2" charset="-122"/>
              </a:rPr>
              <a:t>6.</a:t>
            </a:r>
            <a:r>
              <a:rPr lang="zh-CN" altLang="en-US" sz="2600" b="1">
                <a:latin typeface="黑体" pitchFamily="2" charset="-122"/>
                <a:ea typeface="黑体" pitchFamily="2" charset="-122"/>
              </a:rPr>
              <a:t>下列说法正确的是 </a:t>
            </a:r>
            <a:r>
              <a:rPr lang="zh-CN" altLang="en-US" sz="2600" b="1">
                <a:ea typeface="黑体" pitchFamily="2" charset="-122"/>
              </a:rPr>
              <a:t> </a:t>
            </a:r>
            <a:r>
              <a:rPr lang="en-US" sz="2600" b="1">
                <a:latin typeface="黑体" pitchFamily="2" charset="-122"/>
                <a:ea typeface="黑体" pitchFamily="2" charset="-122"/>
              </a:rPr>
              <a:t>(</a:t>
            </a:r>
            <a:r>
              <a:rPr lang="en-US" sz="2600" b="1">
                <a:ea typeface="黑体" pitchFamily="2" charset="-122"/>
              </a:rPr>
              <a:t>  </a:t>
            </a:r>
            <a:r>
              <a:rPr lang="en-US" sz="2600" b="1">
                <a:latin typeface="黑体" pitchFamily="2" charset="-122"/>
                <a:ea typeface="黑体" pitchFamily="2" charset="-122"/>
              </a:rPr>
              <a:t> </a:t>
            </a:r>
            <a:r>
              <a:rPr lang="zh-CN" altLang="en-US" sz="2600" b="1">
                <a:latin typeface="黑体" pitchFamily="2" charset="-122"/>
                <a:ea typeface="黑体" pitchFamily="2" charset="-122"/>
              </a:rPr>
              <a:t>　</a:t>
            </a:r>
            <a:r>
              <a:rPr lang="en-US" sz="2600" b="1">
                <a:latin typeface="黑体" pitchFamily="2" charset="-122"/>
                <a:ea typeface="黑体" pitchFamily="2" charset="-122"/>
              </a:rPr>
              <a:t>) 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2600" b="1">
                <a:latin typeface="黑体" pitchFamily="2" charset="-122"/>
                <a:ea typeface="黑体" pitchFamily="2" charset="-122"/>
              </a:rPr>
              <a:t>A.</a:t>
            </a:r>
            <a:r>
              <a:rPr lang="zh-CN" altLang="en-US" sz="2600" b="1">
                <a:latin typeface="黑体" pitchFamily="2" charset="-122"/>
                <a:ea typeface="黑体" pitchFamily="2" charset="-122"/>
              </a:rPr>
              <a:t>引进善于吃虫子的鸟，对本地环境肯定有好处</a:t>
            </a:r>
            <a:r>
              <a:rPr lang="zh-CN" altLang="en-US" sz="2600" b="1">
                <a:ea typeface="黑体" pitchFamily="2" charset="-122"/>
              </a:rPr>
              <a:t>  </a:t>
            </a:r>
            <a:endParaRPr lang="zh-CN" altLang="en-US" sz="2600" b="1">
              <a:latin typeface="黑体" pitchFamily="2" charset="-122"/>
              <a:ea typeface="黑体" pitchFamily="2" charset="-122"/>
            </a:endParaRP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2600" b="1">
                <a:latin typeface="黑体" pitchFamily="2" charset="-122"/>
                <a:ea typeface="黑体" pitchFamily="2" charset="-122"/>
              </a:rPr>
              <a:t>B.</a:t>
            </a:r>
            <a:r>
              <a:rPr lang="zh-CN" altLang="en-US" sz="2600" b="1">
                <a:latin typeface="黑体" pitchFamily="2" charset="-122"/>
                <a:ea typeface="黑体" pitchFamily="2" charset="-122"/>
              </a:rPr>
              <a:t>对自然资源的合理开发和利用有利于可持续发展</a:t>
            </a:r>
            <a:r>
              <a:rPr lang="zh-CN" altLang="en-US" sz="2600" b="1">
                <a:ea typeface="黑体" pitchFamily="2" charset="-122"/>
              </a:rPr>
              <a:t>   </a:t>
            </a:r>
            <a:endParaRPr lang="zh-CN" altLang="en-US" sz="2600" b="1">
              <a:latin typeface="黑体" pitchFamily="2" charset="-122"/>
              <a:ea typeface="黑体" pitchFamily="2" charset="-122"/>
            </a:endParaRP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2600" b="1">
                <a:latin typeface="黑体" pitchFamily="2" charset="-122"/>
                <a:ea typeface="黑体" pitchFamily="2" charset="-122"/>
              </a:rPr>
              <a:t>C.</a:t>
            </a:r>
            <a:r>
              <a:rPr lang="zh-CN" altLang="en-US" sz="2600" b="1">
                <a:latin typeface="黑体" pitchFamily="2" charset="-122"/>
                <a:ea typeface="黑体" pitchFamily="2" charset="-122"/>
              </a:rPr>
              <a:t>治理太湖水污染就应该停止太湖周边一切产生污水的生产活动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2600" b="1">
                <a:latin typeface="黑体" pitchFamily="2" charset="-122"/>
                <a:ea typeface="黑体" pitchFamily="2" charset="-122"/>
              </a:rPr>
              <a:t>D. </a:t>
            </a:r>
            <a:r>
              <a:rPr lang="zh-CN" altLang="en-US" sz="2600" b="1">
                <a:latin typeface="黑体" pitchFamily="2" charset="-122"/>
                <a:ea typeface="黑体" pitchFamily="2" charset="-122"/>
              </a:rPr>
              <a:t>生态系统总是可以自行消化各种污染物，人类不应该干预。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3995738" y="117475"/>
            <a:ext cx="82073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>
                <a:solidFill>
                  <a:srgbClr val="FF3300"/>
                </a:solidFill>
                <a:latin typeface="Arial Black" pitchFamily="34" charset="0"/>
              </a:rPr>
              <a:t>B</a:t>
            </a:r>
          </a:p>
        </p:txBody>
      </p:sp>
      <p:sp>
        <p:nvSpPr>
          <p:cNvPr id="39940" name="Rectangle 4"/>
          <p:cNvSpPr>
            <a:spLocks noRot="1" noChangeArrowheads="1"/>
          </p:cNvSpPr>
          <p:nvPr/>
        </p:nvSpPr>
        <p:spPr bwMode="auto">
          <a:xfrm>
            <a:off x="0" y="3644900"/>
            <a:ext cx="914400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sz="3000" b="1">
                <a:latin typeface="黑体" pitchFamily="2" charset="-122"/>
                <a:ea typeface="黑体" pitchFamily="2" charset="-122"/>
              </a:rPr>
              <a:t>7.</a:t>
            </a:r>
            <a:r>
              <a:rPr lang="zh-CN" altLang="en-US" sz="3000" b="1">
                <a:latin typeface="黑体" pitchFamily="2" charset="-122"/>
                <a:ea typeface="黑体" pitchFamily="2" charset="-122"/>
              </a:rPr>
              <a:t>很多树木对大气粉尘有很好的阻滞、过滤作用，其原因是 </a:t>
            </a:r>
            <a:r>
              <a:rPr lang="zh-CN" altLang="en-US" sz="3000" b="1">
                <a:ea typeface="黑体" pitchFamily="2" charset="-122"/>
              </a:rPr>
              <a:t> </a:t>
            </a:r>
            <a:r>
              <a:rPr lang="en-US" sz="3000" b="1">
                <a:latin typeface="黑体" pitchFamily="2" charset="-122"/>
                <a:ea typeface="黑体" pitchFamily="2" charset="-122"/>
              </a:rPr>
              <a:t>(</a:t>
            </a:r>
            <a:r>
              <a:rPr lang="en-US" sz="3000" b="1">
                <a:ea typeface="黑体" pitchFamily="2" charset="-122"/>
              </a:rPr>
              <a:t>  </a:t>
            </a:r>
            <a:r>
              <a:rPr lang="en-US" sz="3000" b="1">
                <a:latin typeface="黑体" pitchFamily="2" charset="-122"/>
                <a:ea typeface="黑体" pitchFamily="2" charset="-122"/>
              </a:rPr>
              <a:t> </a:t>
            </a:r>
            <a:r>
              <a:rPr lang="zh-CN" altLang="en-US" sz="3000" b="1">
                <a:latin typeface="黑体" pitchFamily="2" charset="-122"/>
                <a:ea typeface="黑体" pitchFamily="2" charset="-122"/>
              </a:rPr>
              <a:t>　</a:t>
            </a:r>
            <a:r>
              <a:rPr lang="en-US" sz="3000" b="1">
                <a:latin typeface="黑体" pitchFamily="2" charset="-122"/>
                <a:ea typeface="黑体" pitchFamily="2" charset="-122"/>
              </a:rPr>
              <a:t>) </a:t>
            </a:r>
          </a:p>
          <a:p>
            <a:pPr marL="342900" indent="-342900">
              <a:lnSpc>
                <a:spcPct val="90000"/>
              </a:lnSpc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sz="3000" b="1">
                <a:latin typeface="黑体" pitchFamily="2" charset="-122"/>
                <a:ea typeface="黑体" pitchFamily="2" charset="-122"/>
              </a:rPr>
              <a:t>①</a:t>
            </a:r>
            <a:r>
              <a:rPr lang="zh-CN" altLang="en-US" sz="3000" b="1">
                <a:latin typeface="黑体" pitchFamily="2" charset="-122"/>
                <a:ea typeface="黑体" pitchFamily="2" charset="-122"/>
              </a:rPr>
              <a:t>森林枝叶茂密，能减缓风速。②有些树木叶面上有茸毛或能分泌油性、粘性的物质。③能吸收各种有毒气体。④能分泌抗生素。⑤蒙尘的树叶经过雨水冲刷后，能很快恢复以阻滞尘埃。</a:t>
            </a:r>
          </a:p>
          <a:p>
            <a:pPr marL="342900" indent="-342900">
              <a:lnSpc>
                <a:spcPct val="90000"/>
              </a:lnSpc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zh-CN" altLang="en-US" sz="3000">
                <a:latin typeface="黑体" pitchFamily="2" charset="-122"/>
                <a:ea typeface="黑体" pitchFamily="2" charset="-122"/>
              </a:rPr>
              <a:t>   </a:t>
            </a:r>
            <a:r>
              <a:rPr lang="en-US" sz="3000">
                <a:latin typeface="黑体" pitchFamily="2" charset="-122"/>
                <a:ea typeface="黑体" pitchFamily="2" charset="-122"/>
              </a:rPr>
              <a:t>A.①③⑤</a:t>
            </a:r>
            <a:r>
              <a:rPr lang="en-US" sz="3000">
                <a:ea typeface="黑体" pitchFamily="2" charset="-122"/>
              </a:rPr>
              <a:t>    </a:t>
            </a:r>
            <a:r>
              <a:rPr lang="en-US" sz="3000">
                <a:latin typeface="黑体" pitchFamily="2" charset="-122"/>
                <a:ea typeface="黑体" pitchFamily="2" charset="-122"/>
              </a:rPr>
              <a:t> B.①②④</a:t>
            </a:r>
            <a:r>
              <a:rPr lang="en-US" sz="3000">
                <a:ea typeface="黑体" pitchFamily="2" charset="-122"/>
              </a:rPr>
              <a:t> </a:t>
            </a:r>
            <a:r>
              <a:rPr lang="en-US" sz="3000">
                <a:latin typeface="黑体" pitchFamily="2" charset="-122"/>
                <a:ea typeface="黑体" pitchFamily="2" charset="-122"/>
              </a:rPr>
              <a:t>   C.②④⑤</a:t>
            </a:r>
            <a:r>
              <a:rPr lang="en-US" sz="3000">
                <a:ea typeface="黑体" pitchFamily="2" charset="-122"/>
              </a:rPr>
              <a:t>    </a:t>
            </a:r>
            <a:r>
              <a:rPr lang="en-US" sz="3000">
                <a:latin typeface="黑体" pitchFamily="2" charset="-122"/>
                <a:ea typeface="黑体" pitchFamily="2" charset="-122"/>
              </a:rPr>
              <a:t> D.①②⑤</a:t>
            </a:r>
            <a:endParaRPr lang="en-US" altLang="zh-CN" sz="3000" b="1"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2124075" y="3860800"/>
            <a:ext cx="7207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>
                <a:solidFill>
                  <a:srgbClr val="FF3300"/>
                </a:solidFill>
                <a:latin typeface="Arial Black" pitchFamily="34" charset="0"/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autoUpdateAnimBg="0"/>
      <p:bldP spid="39941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0" y="404813"/>
            <a:ext cx="9144000" cy="5903912"/>
          </a:xfrm>
        </p:spPr>
        <p:txBody>
          <a:bodyPr/>
          <a:lstStyle/>
          <a:p>
            <a:pPr>
              <a:lnSpc>
                <a:spcPct val="110000"/>
              </a:lnSpc>
              <a:buFont typeface="Wingdings 2" pitchFamily="18" charset="2"/>
              <a:buNone/>
            </a:pPr>
            <a:r>
              <a:rPr lang="zh-CN" altLang="en-US" sz="2800" b="1">
                <a:latin typeface="黑体" pitchFamily="2" charset="-122"/>
                <a:ea typeface="黑体" pitchFamily="2" charset="-122"/>
              </a:rPr>
              <a:t>　　</a:t>
            </a:r>
            <a:r>
              <a:rPr lang="en-US" sz="2800" b="1">
                <a:latin typeface="黑体" pitchFamily="2" charset="-122"/>
                <a:ea typeface="黑体" pitchFamily="2" charset="-122"/>
              </a:rPr>
              <a:t>8.</a:t>
            </a:r>
            <a:r>
              <a:rPr lang="zh-CN" altLang="en-US" sz="2800" b="1">
                <a:latin typeface="黑体" pitchFamily="2" charset="-122"/>
                <a:ea typeface="黑体" pitchFamily="2" charset="-122"/>
              </a:rPr>
              <a:t>如果下列语句叙述正确，请在句后（ ）里写</a:t>
            </a:r>
            <a:r>
              <a:rPr lang="en-US" sz="2800" b="1">
                <a:latin typeface="黑体" pitchFamily="2" charset="-122"/>
                <a:ea typeface="黑体" pitchFamily="2" charset="-122"/>
              </a:rPr>
              <a:t>T</a:t>
            </a:r>
            <a:r>
              <a:rPr lang="zh-CN" altLang="en-US" sz="2800" b="1">
                <a:latin typeface="黑体" pitchFamily="2" charset="-122"/>
                <a:ea typeface="黑体" pitchFamily="2" charset="-122"/>
              </a:rPr>
              <a:t>；如果错误，请在句后（ ）里写</a:t>
            </a:r>
            <a:r>
              <a:rPr lang="en-US" sz="2800" b="1">
                <a:latin typeface="黑体" pitchFamily="2" charset="-122"/>
                <a:ea typeface="黑体" pitchFamily="2" charset="-122"/>
              </a:rPr>
              <a:t>F</a:t>
            </a:r>
            <a:r>
              <a:rPr lang="zh-CN" altLang="en-US" sz="2800" b="1">
                <a:latin typeface="黑体" pitchFamily="2" charset="-122"/>
                <a:ea typeface="黑体" pitchFamily="2" charset="-122"/>
              </a:rPr>
              <a:t>。</a:t>
            </a:r>
            <a:endParaRPr lang="zh-CN" altLang="en-US" sz="2800" b="1">
              <a:solidFill>
                <a:schemeClr val="tx2"/>
              </a:solidFill>
              <a:latin typeface="黑体" pitchFamily="2" charset="-122"/>
              <a:ea typeface="黑体" pitchFamily="2" charset="-122"/>
            </a:endParaRPr>
          </a:p>
          <a:p>
            <a:pPr>
              <a:lnSpc>
                <a:spcPct val="110000"/>
              </a:lnSpc>
              <a:buFont typeface="Wingdings 2" pitchFamily="18" charset="2"/>
              <a:buNone/>
            </a:pPr>
            <a:r>
              <a:rPr lang="zh-CN" altLang="en-US" sz="2800" b="1">
                <a:solidFill>
                  <a:schemeClr val="tx2"/>
                </a:solidFill>
                <a:latin typeface="黑体" pitchFamily="2" charset="-122"/>
                <a:ea typeface="黑体" pitchFamily="2" charset="-122"/>
              </a:rPr>
              <a:t>①人类的活动对环境都是有害的。</a:t>
            </a:r>
            <a:r>
              <a:rPr lang="en-US" sz="2800" b="1">
                <a:solidFill>
                  <a:schemeClr val="tx2"/>
                </a:solidFill>
                <a:latin typeface="黑体" pitchFamily="2" charset="-122"/>
                <a:ea typeface="黑体" pitchFamily="2" charset="-122"/>
              </a:rPr>
              <a:t>(</a:t>
            </a:r>
            <a:r>
              <a:rPr lang="en-US" sz="2800" b="1">
                <a:solidFill>
                  <a:schemeClr val="tx2"/>
                </a:solidFill>
                <a:ea typeface="黑体" pitchFamily="2" charset="-122"/>
              </a:rPr>
              <a:t>  </a:t>
            </a:r>
            <a:r>
              <a:rPr lang="en-US" sz="2800" b="1">
                <a:solidFill>
                  <a:schemeClr val="tx2"/>
                </a:solidFill>
                <a:latin typeface="黑体" pitchFamily="2" charset="-122"/>
                <a:ea typeface="黑体" pitchFamily="2" charset="-122"/>
              </a:rPr>
              <a:t> </a:t>
            </a:r>
            <a:r>
              <a:rPr lang="zh-CN" altLang="en-US" sz="2800" b="1">
                <a:solidFill>
                  <a:schemeClr val="tx2"/>
                </a:solidFill>
                <a:latin typeface="黑体" pitchFamily="2" charset="-122"/>
                <a:ea typeface="黑体" pitchFamily="2" charset="-122"/>
              </a:rPr>
              <a:t>　</a:t>
            </a:r>
            <a:r>
              <a:rPr lang="en-US" sz="2800" b="1">
                <a:solidFill>
                  <a:schemeClr val="tx2"/>
                </a:solidFill>
                <a:latin typeface="黑体" pitchFamily="2" charset="-122"/>
                <a:ea typeface="黑体" pitchFamily="2" charset="-122"/>
              </a:rPr>
              <a:t>)</a:t>
            </a:r>
          </a:p>
          <a:p>
            <a:pPr>
              <a:lnSpc>
                <a:spcPct val="110000"/>
              </a:lnSpc>
              <a:buFont typeface="Wingdings 2" pitchFamily="18" charset="2"/>
              <a:buNone/>
            </a:pPr>
            <a:r>
              <a:rPr lang="zh-CN" altLang="en-US" sz="2800" b="1">
                <a:solidFill>
                  <a:schemeClr val="tx2"/>
                </a:solidFill>
                <a:latin typeface="黑体" pitchFamily="2" charset="-122"/>
                <a:ea typeface="黑体" pitchFamily="2" charset="-122"/>
              </a:rPr>
              <a:t>②砍伐森林后，只要抓紧植树绿化，生态系统就可以不受影响。</a:t>
            </a:r>
            <a:r>
              <a:rPr lang="en-US" sz="2800" b="1">
                <a:solidFill>
                  <a:schemeClr val="tx2"/>
                </a:solidFill>
                <a:latin typeface="黑体" pitchFamily="2" charset="-122"/>
                <a:ea typeface="黑体" pitchFamily="2" charset="-122"/>
              </a:rPr>
              <a:t>(</a:t>
            </a:r>
            <a:r>
              <a:rPr lang="en-US" sz="2800" b="1">
                <a:solidFill>
                  <a:schemeClr val="tx2"/>
                </a:solidFill>
                <a:ea typeface="黑体" pitchFamily="2" charset="-122"/>
              </a:rPr>
              <a:t>  </a:t>
            </a:r>
            <a:r>
              <a:rPr lang="en-US" sz="2800" b="1">
                <a:solidFill>
                  <a:schemeClr val="tx2"/>
                </a:solidFill>
                <a:latin typeface="黑体" pitchFamily="2" charset="-122"/>
                <a:ea typeface="黑体" pitchFamily="2" charset="-122"/>
              </a:rPr>
              <a:t> </a:t>
            </a:r>
            <a:r>
              <a:rPr lang="zh-CN" altLang="en-US" sz="2800" b="1">
                <a:solidFill>
                  <a:schemeClr val="tx2"/>
                </a:solidFill>
                <a:latin typeface="黑体" pitchFamily="2" charset="-122"/>
                <a:ea typeface="黑体" pitchFamily="2" charset="-122"/>
              </a:rPr>
              <a:t>　</a:t>
            </a:r>
            <a:r>
              <a:rPr lang="en-US" sz="2800" b="1">
                <a:solidFill>
                  <a:schemeClr val="tx2"/>
                </a:solidFill>
                <a:latin typeface="黑体" pitchFamily="2" charset="-122"/>
                <a:ea typeface="黑体" pitchFamily="2" charset="-122"/>
              </a:rPr>
              <a:t>)</a:t>
            </a:r>
          </a:p>
          <a:p>
            <a:pPr>
              <a:lnSpc>
                <a:spcPct val="110000"/>
              </a:lnSpc>
              <a:buFont typeface="Wingdings 2" pitchFamily="18" charset="2"/>
              <a:buNone/>
            </a:pPr>
            <a:r>
              <a:rPr lang="zh-CN" altLang="en-US" sz="2800" b="1">
                <a:solidFill>
                  <a:schemeClr val="tx2"/>
                </a:solidFill>
                <a:latin typeface="黑体" pitchFamily="2" charset="-122"/>
                <a:ea typeface="黑体" pitchFamily="2" charset="-122"/>
              </a:rPr>
              <a:t>③沙尘暴是天灾，人们没办法减少它的发生</a:t>
            </a:r>
            <a:r>
              <a:rPr lang="en-US" sz="2800" b="1">
                <a:solidFill>
                  <a:schemeClr val="tx2"/>
                </a:solidFill>
                <a:latin typeface="黑体" pitchFamily="2" charset="-122"/>
                <a:ea typeface="黑体" pitchFamily="2" charset="-122"/>
              </a:rPr>
              <a:t>(</a:t>
            </a:r>
            <a:r>
              <a:rPr lang="en-US" sz="2800" b="1">
                <a:solidFill>
                  <a:schemeClr val="tx2"/>
                </a:solidFill>
                <a:ea typeface="黑体" pitchFamily="2" charset="-122"/>
              </a:rPr>
              <a:t>    </a:t>
            </a:r>
            <a:r>
              <a:rPr lang="en-US" sz="2800" b="1">
                <a:solidFill>
                  <a:schemeClr val="tx2"/>
                </a:solidFill>
                <a:latin typeface="黑体" pitchFamily="2" charset="-122"/>
                <a:ea typeface="黑体" pitchFamily="2" charset="-122"/>
              </a:rPr>
              <a:t> )</a:t>
            </a:r>
          </a:p>
          <a:p>
            <a:pPr>
              <a:lnSpc>
                <a:spcPct val="110000"/>
              </a:lnSpc>
              <a:buFont typeface="Wingdings 2" pitchFamily="18" charset="2"/>
              <a:buNone/>
            </a:pPr>
            <a:r>
              <a:rPr lang="zh-CN" altLang="en-US" sz="2800" b="1">
                <a:solidFill>
                  <a:schemeClr val="tx2"/>
                </a:solidFill>
                <a:latin typeface="黑体" pitchFamily="2" charset="-122"/>
                <a:ea typeface="黑体" pitchFamily="2" charset="-122"/>
              </a:rPr>
              <a:t>④近年来各地关于水华的报道不断发生，是河流湖泊受到污染的结果。</a:t>
            </a:r>
            <a:r>
              <a:rPr lang="en-US" sz="2800" b="1">
                <a:solidFill>
                  <a:schemeClr val="tx2"/>
                </a:solidFill>
                <a:latin typeface="黑体" pitchFamily="2" charset="-122"/>
                <a:ea typeface="黑体" pitchFamily="2" charset="-122"/>
              </a:rPr>
              <a:t>(</a:t>
            </a:r>
            <a:r>
              <a:rPr lang="en-US" sz="2800" b="1">
                <a:solidFill>
                  <a:schemeClr val="tx2"/>
                </a:solidFill>
                <a:ea typeface="黑体" pitchFamily="2" charset="-122"/>
              </a:rPr>
              <a:t>  </a:t>
            </a:r>
            <a:r>
              <a:rPr lang="en-US" sz="2800" b="1">
                <a:solidFill>
                  <a:schemeClr val="tx2"/>
                </a:solidFill>
                <a:latin typeface="黑体" pitchFamily="2" charset="-122"/>
                <a:ea typeface="黑体" pitchFamily="2" charset="-122"/>
              </a:rPr>
              <a:t> </a:t>
            </a:r>
            <a:r>
              <a:rPr lang="zh-CN" altLang="en-US" sz="2800" b="1">
                <a:solidFill>
                  <a:schemeClr val="tx2"/>
                </a:solidFill>
                <a:latin typeface="黑体" pitchFamily="2" charset="-122"/>
                <a:ea typeface="黑体" pitchFamily="2" charset="-122"/>
              </a:rPr>
              <a:t>　</a:t>
            </a:r>
            <a:r>
              <a:rPr lang="en-US" sz="2800" b="1">
                <a:solidFill>
                  <a:schemeClr val="tx2"/>
                </a:solidFill>
                <a:latin typeface="黑体" pitchFamily="2" charset="-122"/>
                <a:ea typeface="黑体" pitchFamily="2" charset="-122"/>
              </a:rPr>
              <a:t>)</a:t>
            </a:r>
          </a:p>
          <a:p>
            <a:pPr>
              <a:lnSpc>
                <a:spcPct val="110000"/>
              </a:lnSpc>
              <a:buFont typeface="Wingdings 2" pitchFamily="18" charset="2"/>
              <a:buNone/>
            </a:pPr>
            <a:r>
              <a:rPr lang="zh-CN" altLang="en-US" sz="2800" b="1">
                <a:solidFill>
                  <a:schemeClr val="tx2"/>
                </a:solidFill>
                <a:latin typeface="黑体" pitchFamily="2" charset="-122"/>
                <a:ea typeface="黑体" pitchFamily="2" charset="-122"/>
              </a:rPr>
              <a:t>⑤保护鸟类可以抑制害虫的发生，比用农药杀虫有利于保护环境。</a:t>
            </a:r>
            <a:r>
              <a:rPr lang="en-US" sz="2800" b="1">
                <a:solidFill>
                  <a:schemeClr val="tx2"/>
                </a:solidFill>
                <a:latin typeface="黑体" pitchFamily="2" charset="-122"/>
                <a:ea typeface="黑体" pitchFamily="2" charset="-122"/>
              </a:rPr>
              <a:t>(</a:t>
            </a:r>
            <a:r>
              <a:rPr lang="en-US" sz="2800" b="1">
                <a:solidFill>
                  <a:schemeClr val="tx2"/>
                </a:solidFill>
                <a:ea typeface="黑体" pitchFamily="2" charset="-122"/>
              </a:rPr>
              <a:t>  </a:t>
            </a:r>
            <a:r>
              <a:rPr lang="en-US" sz="2800" b="1">
                <a:solidFill>
                  <a:schemeClr val="tx2"/>
                </a:solidFill>
                <a:latin typeface="黑体" pitchFamily="2" charset="-122"/>
                <a:ea typeface="黑体" pitchFamily="2" charset="-122"/>
              </a:rPr>
              <a:t> </a:t>
            </a:r>
            <a:r>
              <a:rPr lang="zh-CN" altLang="en-US" sz="2800" b="1">
                <a:solidFill>
                  <a:schemeClr val="tx2"/>
                </a:solidFill>
                <a:latin typeface="黑体" pitchFamily="2" charset="-122"/>
                <a:ea typeface="黑体" pitchFamily="2" charset="-122"/>
              </a:rPr>
              <a:t>　</a:t>
            </a:r>
            <a:r>
              <a:rPr lang="en-US" sz="2800" b="1">
                <a:solidFill>
                  <a:schemeClr val="tx2"/>
                </a:solidFill>
                <a:latin typeface="黑体" pitchFamily="2" charset="-122"/>
                <a:ea typeface="黑体" pitchFamily="2" charset="-122"/>
              </a:rPr>
              <a:t>)</a:t>
            </a:r>
            <a:r>
              <a:rPr lang="zh-CN" altLang="en-US" sz="2800" b="1">
                <a:solidFill>
                  <a:schemeClr val="tx2"/>
                </a:solidFill>
                <a:latin typeface="黑体" pitchFamily="2" charset="-122"/>
                <a:ea typeface="黑体" pitchFamily="2" charset="-122"/>
              </a:rPr>
              <a:t>　　　　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5795963" y="1268413"/>
            <a:ext cx="7921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F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1763713" y="2276475"/>
            <a:ext cx="6921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F</a:t>
            </a: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2987675" y="3789363"/>
            <a:ext cx="8921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T</a:t>
            </a: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7019925" y="2925763"/>
            <a:ext cx="71913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F</a:t>
            </a: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2266950" y="4868863"/>
            <a:ext cx="8921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autoUpdateAnimBg="0"/>
      <p:bldP spid="40964" grpId="0" autoUpdateAnimBg="0"/>
      <p:bldP spid="40965" grpId="0" autoUpdateAnimBg="0"/>
      <p:bldP spid="40966" grpId="0" autoUpdateAnimBg="0"/>
      <p:bldP spid="40967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671638" y="48021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zh-CN" altLang="zh-CN"/>
          </a:p>
        </p:txBody>
      </p:sp>
      <p:sp>
        <p:nvSpPr>
          <p:cNvPr id="21509" name="WordArt 5"/>
          <p:cNvSpPr>
            <a:spLocks noChangeArrowheads="1" noChangeShapeType="1" noTextEdit="1"/>
          </p:cNvSpPr>
          <p:nvPr/>
        </p:nvSpPr>
        <p:spPr bwMode="auto">
          <a:xfrm>
            <a:off x="1187450" y="1628775"/>
            <a:ext cx="6913563" cy="203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宋体"/>
                <a:ea typeface="宋体"/>
              </a:rPr>
              <a:t>保护环境就是保护我们自己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WordArt 4"/>
          <p:cNvSpPr>
            <a:spLocks noChangeArrowheads="1" noChangeShapeType="1" noTextEdit="1"/>
          </p:cNvSpPr>
          <p:nvPr/>
        </p:nvSpPr>
        <p:spPr bwMode="auto">
          <a:xfrm>
            <a:off x="1187450" y="2060575"/>
            <a:ext cx="6732588" cy="12969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宋体"/>
                <a:ea typeface="宋体"/>
              </a:rPr>
              <a:t>辩论赛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946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WordArt 3"/>
          <p:cNvSpPr>
            <a:spLocks noChangeArrowheads="1" noChangeShapeType="1" noTextEdit="1"/>
          </p:cNvSpPr>
          <p:nvPr/>
        </p:nvSpPr>
        <p:spPr bwMode="auto">
          <a:xfrm>
            <a:off x="0" y="1268413"/>
            <a:ext cx="9144000" cy="12969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宋体"/>
                <a:ea typeface="宋体"/>
              </a:rPr>
              <a:t>第一节 分析人类活动对生态环境的影响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584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十个人口大国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179388" y="5445125"/>
            <a:ext cx="8686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>
                <a:solidFill>
                  <a:srgbClr val="000099"/>
                </a:solidFill>
                <a:latin typeface="宋体" pitchFamily="2" charset="-122"/>
              </a:rPr>
              <a:t>上例是一对老夫妇在</a:t>
            </a:r>
            <a:r>
              <a:rPr kumimoji="1" lang="en-US" altLang="zh-CN" sz="2400" b="1">
                <a:solidFill>
                  <a:srgbClr val="000099"/>
                </a:solidFill>
                <a:latin typeface="宋体" pitchFamily="2" charset="-122"/>
              </a:rPr>
              <a:t>20</a:t>
            </a:r>
            <a:r>
              <a:rPr kumimoji="1" lang="zh-CN" altLang="en-US" sz="2400" b="1">
                <a:solidFill>
                  <a:srgbClr val="000099"/>
                </a:solidFill>
                <a:latin typeface="宋体" pitchFamily="2" charset="-122"/>
              </a:rPr>
              <a:t>世纪</a:t>
            </a:r>
            <a:r>
              <a:rPr kumimoji="1" lang="en-US" altLang="zh-CN" sz="2400" b="1">
                <a:solidFill>
                  <a:srgbClr val="000099"/>
                </a:solidFill>
                <a:latin typeface="宋体" pitchFamily="2" charset="-122"/>
              </a:rPr>
              <a:t>20</a:t>
            </a:r>
            <a:r>
              <a:rPr kumimoji="1" lang="zh-CN" altLang="en-US" sz="2400" b="1">
                <a:solidFill>
                  <a:srgbClr val="000099"/>
                </a:solidFill>
                <a:latin typeface="宋体" pitchFamily="2" charset="-122"/>
              </a:rPr>
              <a:t>年代初到</a:t>
            </a:r>
            <a:r>
              <a:rPr kumimoji="1" lang="en-US" altLang="zh-CN" sz="2400" b="1">
                <a:solidFill>
                  <a:srgbClr val="000099"/>
                </a:solidFill>
                <a:latin typeface="宋体" pitchFamily="2" charset="-122"/>
              </a:rPr>
              <a:t>20</a:t>
            </a:r>
            <a:r>
              <a:rPr kumimoji="1" lang="zh-CN" altLang="en-US" sz="2400" b="1">
                <a:solidFill>
                  <a:srgbClr val="000099"/>
                </a:solidFill>
                <a:latin typeface="宋体" pitchFamily="2" charset="-122"/>
              </a:rPr>
              <a:t>世纪</a:t>
            </a:r>
            <a:r>
              <a:rPr kumimoji="1" lang="en-US" altLang="zh-CN" sz="2400" b="1">
                <a:solidFill>
                  <a:srgbClr val="000099"/>
                </a:solidFill>
                <a:latin typeface="宋体" pitchFamily="2" charset="-122"/>
              </a:rPr>
              <a:t>90</a:t>
            </a:r>
            <a:r>
              <a:rPr kumimoji="1" lang="zh-CN" altLang="en-US" sz="2400" b="1">
                <a:solidFill>
                  <a:srgbClr val="000099"/>
                </a:solidFill>
                <a:latin typeface="宋体" pitchFamily="2" charset="-122"/>
              </a:rPr>
              <a:t>年代未这段时间共繁衍后代</a:t>
            </a:r>
            <a:r>
              <a:rPr kumimoji="1" lang="en-US" altLang="zh-CN" sz="2400" b="1">
                <a:solidFill>
                  <a:srgbClr val="000099"/>
                </a:solidFill>
                <a:latin typeface="宋体" pitchFamily="2" charset="-122"/>
              </a:rPr>
              <a:t>50</a:t>
            </a:r>
            <a:r>
              <a:rPr kumimoji="1" lang="zh-CN" altLang="en-US" sz="2400" b="1">
                <a:solidFill>
                  <a:srgbClr val="000099"/>
                </a:solidFill>
                <a:latin typeface="宋体" pitchFamily="2" charset="-122"/>
              </a:rPr>
              <a:t>人，净增加人数</a:t>
            </a:r>
            <a:r>
              <a:rPr kumimoji="1" lang="en-US" altLang="zh-CN" sz="2400" b="1">
                <a:solidFill>
                  <a:srgbClr val="000099"/>
                </a:solidFill>
                <a:latin typeface="宋体" pitchFamily="2" charset="-122"/>
              </a:rPr>
              <a:t>47</a:t>
            </a:r>
            <a:r>
              <a:rPr kumimoji="1" lang="zh-CN" altLang="en-US" sz="2400" b="1">
                <a:solidFill>
                  <a:srgbClr val="000099"/>
                </a:solidFill>
                <a:latin typeface="宋体" pitchFamily="2" charset="-122"/>
              </a:rPr>
              <a:t>人。一个家庭尚且如此，那么我们整个国家的人口增长趋势又如何呢？</a:t>
            </a:r>
            <a:endParaRPr kumimoji="1" lang="zh-CN" altLang="en-US" sz="2400" b="1">
              <a:solidFill>
                <a:srgbClr val="000099"/>
              </a:solidFill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323850" y="228600"/>
            <a:ext cx="86407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600" b="1">
                <a:solidFill>
                  <a:srgbClr val="FF0066"/>
                </a:solidFill>
                <a:latin typeface="宋体" pitchFamily="2" charset="-122"/>
                <a:ea typeface="华文中宋" pitchFamily="2" charset="-122"/>
              </a:rPr>
              <a:t>请大家看下面的数字资料，你有何感想？</a:t>
            </a:r>
            <a:endParaRPr kumimoji="1" lang="zh-CN" altLang="en-US" sz="3600">
              <a:solidFill>
                <a:srgbClr val="FF0066"/>
              </a:solidFill>
              <a:latin typeface="Times New Roman" pitchFamily="18" charset="0"/>
              <a:ea typeface="华文中宋" pitchFamily="2" charset="-122"/>
            </a:endParaRPr>
          </a:p>
        </p:txBody>
      </p:sp>
      <p:pic>
        <p:nvPicPr>
          <p:cNvPr id="26628" name="Picture 4" descr="pic_146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981075"/>
            <a:ext cx="8785225" cy="4422775"/>
          </a:xfrm>
          <a:prstGeom prst="rect">
            <a:avLst/>
          </a:prstGeom>
          <a:noFill/>
          <a:ln w="57150" cmpd="thinThick">
            <a:solidFill>
              <a:srgbClr val="FFCC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图片3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609600"/>
            <a:ext cx="8229600" cy="528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250825" y="4652963"/>
            <a:ext cx="85344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1" lang="en-US" altLang="zh-CN" sz="2400" b="1">
                <a:solidFill>
                  <a:srgbClr val="000099"/>
                </a:solidFill>
                <a:latin typeface="华文中宋" pitchFamily="2" charset="-122"/>
                <a:ea typeface="华文中宋" pitchFamily="2" charset="-122"/>
              </a:rPr>
              <a:t>1.</a:t>
            </a:r>
            <a:r>
              <a:rPr kumimoji="1" lang="zh-CN" altLang="en-US" sz="2400" b="1">
                <a:solidFill>
                  <a:srgbClr val="000099"/>
                </a:solidFill>
                <a:latin typeface="华文中宋" pitchFamily="2" charset="-122"/>
                <a:ea typeface="华文中宋" pitchFamily="2" charset="-122"/>
              </a:rPr>
              <a:t>大约是</a:t>
            </a:r>
            <a:r>
              <a:rPr kumimoji="1" lang="en-US" altLang="zh-CN" sz="2400" b="1">
                <a:solidFill>
                  <a:srgbClr val="000099"/>
                </a:solidFill>
                <a:latin typeface="华文中宋" pitchFamily="2" charset="-122"/>
                <a:ea typeface="华文中宋" pitchFamily="2" charset="-122"/>
              </a:rPr>
              <a:t>1 600</a:t>
            </a:r>
            <a:r>
              <a:rPr kumimoji="1" lang="zh-CN" altLang="en-US" sz="2400" b="1">
                <a:solidFill>
                  <a:srgbClr val="000099"/>
                </a:solidFill>
                <a:latin typeface="华文中宋" pitchFamily="2" charset="-122"/>
                <a:ea typeface="华文中宋" pitchFamily="2" charset="-122"/>
              </a:rPr>
              <a:t>～</a:t>
            </a:r>
            <a:r>
              <a:rPr kumimoji="1" lang="en-US" altLang="zh-CN" sz="2400" b="1">
                <a:solidFill>
                  <a:srgbClr val="000099"/>
                </a:solidFill>
                <a:latin typeface="华文中宋" pitchFamily="2" charset="-122"/>
                <a:ea typeface="华文中宋" pitchFamily="2" charset="-122"/>
              </a:rPr>
              <a:t>1 700</a:t>
            </a:r>
            <a:r>
              <a:rPr kumimoji="1" lang="zh-CN" altLang="en-US" sz="2400" b="1">
                <a:solidFill>
                  <a:srgbClr val="000099"/>
                </a:solidFill>
                <a:latin typeface="华文中宋" pitchFamily="2" charset="-122"/>
                <a:ea typeface="华文中宋" pitchFamily="2" charset="-122"/>
              </a:rPr>
              <a:t>年。</a:t>
            </a:r>
          </a:p>
          <a:p>
            <a:r>
              <a:rPr kumimoji="1" lang="en-US" altLang="zh-CN" sz="2400" b="1">
                <a:solidFill>
                  <a:srgbClr val="000099"/>
                </a:solidFill>
                <a:latin typeface="华文中宋" pitchFamily="2" charset="-122"/>
                <a:ea typeface="华文中宋" pitchFamily="2" charset="-122"/>
              </a:rPr>
              <a:t>2.</a:t>
            </a:r>
            <a:r>
              <a:rPr kumimoji="1" lang="zh-CN" altLang="en-US" sz="2400" b="1">
                <a:solidFill>
                  <a:srgbClr val="000099"/>
                </a:solidFill>
                <a:latin typeface="华文中宋" pitchFamily="2" charset="-122"/>
                <a:ea typeface="华文中宋" pitchFamily="2" charset="-122"/>
              </a:rPr>
              <a:t>我国从</a:t>
            </a:r>
            <a:r>
              <a:rPr kumimoji="1" lang="en-US" altLang="zh-CN" sz="2400" b="1">
                <a:solidFill>
                  <a:srgbClr val="000099"/>
                </a:solidFill>
                <a:latin typeface="华文中宋" pitchFamily="2" charset="-122"/>
                <a:ea typeface="华文中宋" pitchFamily="2" charset="-122"/>
              </a:rPr>
              <a:t>1949</a:t>
            </a:r>
            <a:r>
              <a:rPr kumimoji="1" lang="zh-CN" altLang="en-US" sz="2400" b="1">
                <a:solidFill>
                  <a:srgbClr val="000099"/>
                </a:solidFill>
                <a:latin typeface="华文中宋" pitchFamily="2" charset="-122"/>
                <a:ea typeface="华文中宋" pitchFamily="2" charset="-122"/>
              </a:rPr>
              <a:t>年到</a:t>
            </a:r>
            <a:r>
              <a:rPr kumimoji="1" lang="en-US" altLang="zh-CN" sz="2400" b="1">
                <a:solidFill>
                  <a:srgbClr val="000099"/>
                </a:solidFill>
                <a:latin typeface="华文中宋" pitchFamily="2" charset="-122"/>
                <a:ea typeface="华文中宋" pitchFamily="2" charset="-122"/>
              </a:rPr>
              <a:t>1989</a:t>
            </a:r>
            <a:r>
              <a:rPr kumimoji="1" lang="zh-CN" altLang="en-US" sz="2400" b="1">
                <a:solidFill>
                  <a:srgbClr val="000099"/>
                </a:solidFill>
                <a:latin typeface="华文中宋" pitchFamily="2" charset="-122"/>
                <a:ea typeface="华文中宋" pitchFamily="2" charset="-122"/>
              </a:rPr>
              <a:t>年，人口增长明显加快。新中国是</a:t>
            </a:r>
            <a:r>
              <a:rPr kumimoji="1" lang="en-US" altLang="zh-CN" sz="2400" b="1">
                <a:solidFill>
                  <a:srgbClr val="000099"/>
                </a:solidFill>
                <a:latin typeface="华文中宋" pitchFamily="2" charset="-122"/>
                <a:ea typeface="华文中宋" pitchFamily="2" charset="-122"/>
              </a:rPr>
              <a:t>1949</a:t>
            </a:r>
            <a:r>
              <a:rPr kumimoji="1" lang="zh-CN" altLang="en-US" sz="2400" b="1">
                <a:solidFill>
                  <a:srgbClr val="000099"/>
                </a:solidFill>
                <a:latin typeface="华文中宋" pitchFamily="2" charset="-122"/>
                <a:ea typeface="华文中宋" pitchFamily="2" charset="-122"/>
              </a:rPr>
              <a:t>年</a:t>
            </a:r>
            <a:r>
              <a:rPr kumimoji="1" lang="en-US" altLang="zh-CN" sz="2400" b="1">
                <a:solidFill>
                  <a:srgbClr val="000099"/>
                </a:solidFill>
                <a:latin typeface="华文中宋" pitchFamily="2" charset="-122"/>
                <a:ea typeface="华文中宋" pitchFamily="2" charset="-122"/>
              </a:rPr>
              <a:t>10</a:t>
            </a:r>
            <a:r>
              <a:rPr kumimoji="1" lang="zh-CN" altLang="en-US" sz="2400" b="1">
                <a:solidFill>
                  <a:srgbClr val="000099"/>
                </a:solidFill>
                <a:latin typeface="华文中宋" pitchFamily="2" charset="-122"/>
                <a:ea typeface="华文中宋" pitchFamily="2" charset="-122"/>
              </a:rPr>
              <a:t>月成立的，随着社会主义建设的蓬勃发展，我国人民生活水平不断提高，医疗卫生条件不断改善，致使我国人口增长明显加快。</a:t>
            </a:r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041400"/>
            <a:ext cx="8497887" cy="3648075"/>
          </a:xfrm>
          <a:prstGeom prst="rect">
            <a:avLst/>
          </a:prstGeom>
          <a:noFill/>
        </p:spPr>
      </p:pic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1403350" y="260350"/>
            <a:ext cx="424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4000" b="1">
                <a:solidFill>
                  <a:srgbClr val="FF0000"/>
                </a:solidFill>
                <a:latin typeface="Times New Roman" pitchFamily="18" charset="0"/>
                <a:ea typeface="华文中宋" pitchFamily="2" charset="-122"/>
              </a:rPr>
              <a:t>资料分析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539750" y="765175"/>
            <a:ext cx="7162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>
                <a:solidFill>
                  <a:srgbClr val="FF0000"/>
                </a:solidFill>
                <a:latin typeface="Times New Roman" pitchFamily="18" charset="0"/>
                <a:ea typeface="华文中宋" pitchFamily="2" charset="-122"/>
              </a:rPr>
              <a:t>我国人口现状的基本特点：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395288" y="1773238"/>
            <a:ext cx="82089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>
                <a:solidFill>
                  <a:srgbClr val="000099"/>
                </a:solidFill>
                <a:latin typeface="Times New Roman" pitchFamily="18" charset="0"/>
                <a:ea typeface="华文中宋" pitchFamily="2" charset="-122"/>
              </a:rPr>
              <a:t>人口基数大、新增人口多、人口素质偏低。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395288" y="3357563"/>
            <a:ext cx="8064500" cy="179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>
                <a:solidFill>
                  <a:srgbClr val="FF0000"/>
                </a:solidFill>
                <a:latin typeface="Times New Roman" pitchFamily="18" charset="0"/>
                <a:ea typeface="华文中宋" pitchFamily="2" charset="-122"/>
              </a:rPr>
              <a:t>我国人口现状的其他特点：</a:t>
            </a:r>
          </a:p>
          <a:p>
            <a:pPr>
              <a:spcBef>
                <a:spcPct val="50000"/>
              </a:spcBef>
            </a:pPr>
            <a:r>
              <a:rPr kumimoji="1" lang="zh-CN" altLang="en-US" sz="3200" b="1">
                <a:solidFill>
                  <a:srgbClr val="0000FF"/>
                </a:solidFill>
                <a:latin typeface="Times New Roman" pitchFamily="18" charset="0"/>
                <a:ea typeface="华文中宋" pitchFamily="2" charset="-122"/>
              </a:rPr>
              <a:t>农村人口多、人口老龄化的速度加快、人口分布不平衡、男女性别比例失衡。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utoUpdateAnimBg="0"/>
      <p:bldP spid="31747" grpId="0" autoUpdateAnimBg="0"/>
      <p:bldP spid="3174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2"/>
          <p:cNvGrpSpPr>
            <a:grpSpLocks/>
          </p:cNvGrpSpPr>
          <p:nvPr/>
        </p:nvGrpSpPr>
        <p:grpSpPr bwMode="auto">
          <a:xfrm>
            <a:off x="0" y="-592138"/>
            <a:ext cx="7315200" cy="0"/>
            <a:chOff x="0" y="0"/>
            <a:chExt cx="4608" cy="0"/>
          </a:xfrm>
        </p:grpSpPr>
        <p:grpSp>
          <p:nvGrpSpPr>
            <p:cNvPr id="32771" name="Group 3"/>
            <p:cNvGrpSpPr>
              <a:grpSpLocks/>
            </p:cNvGrpSpPr>
            <p:nvPr/>
          </p:nvGrpSpPr>
          <p:grpSpPr bwMode="auto">
            <a:xfrm>
              <a:off x="0" y="0"/>
              <a:ext cx="4608" cy="0"/>
              <a:chOff x="0" y="0"/>
              <a:chExt cx="4608" cy="0"/>
            </a:xfrm>
          </p:grpSpPr>
          <p:sp>
            <p:nvSpPr>
              <p:cNvPr id="32772" name="Rectangle 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608" cy="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32773" name="Rectangle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608" cy="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2774" name="Rectangle 6"/>
            <p:cNvSpPr>
              <a:spLocks noChangeArrowheads="1"/>
            </p:cNvSpPr>
            <p:nvPr/>
          </p:nvSpPr>
          <p:spPr bwMode="auto">
            <a:xfrm>
              <a:off x="0" y="0"/>
              <a:ext cx="4608" cy="0"/>
            </a:xfrm>
            <a:prstGeom prst="rect">
              <a:avLst/>
            </a:prstGeom>
            <a:noFill/>
            <a:ln w="1">
              <a:solidFill>
                <a:srgbClr val="DCF0D4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1042988" y="549275"/>
            <a:ext cx="7010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kumimoji="1" lang="zh-CN" altLang="en-US" sz="3600" b="1">
                <a:solidFill>
                  <a:srgbClr val="FF0066"/>
                </a:solidFill>
                <a:latin typeface="Times New Roman" pitchFamily="18" charset="0"/>
                <a:ea typeface="华文中宋" pitchFamily="2" charset="-122"/>
              </a:rPr>
              <a:t>相关资料</a:t>
            </a:r>
            <a:endParaRPr kumimoji="1" lang="zh-CN" altLang="en-US" sz="3600">
              <a:solidFill>
                <a:srgbClr val="FF0066"/>
              </a:solidFill>
              <a:latin typeface="Times New Roman" pitchFamily="18" charset="0"/>
              <a:ea typeface="华文中宋" pitchFamily="2" charset="-122"/>
            </a:endParaRP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228600" y="1828800"/>
            <a:ext cx="8686800" cy="368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kumimoji="1" lang="en-US" altLang="zh-CN" sz="2800" b="1">
                <a:solidFill>
                  <a:srgbClr val="000099"/>
                </a:solidFill>
                <a:latin typeface="华文中宋" pitchFamily="2" charset="-122"/>
                <a:ea typeface="华文中宋" pitchFamily="2" charset="-122"/>
              </a:rPr>
              <a:t>      1993</a:t>
            </a:r>
            <a:r>
              <a:rPr kumimoji="1" lang="zh-CN" altLang="en-US" sz="2800" b="1">
                <a:solidFill>
                  <a:srgbClr val="000099"/>
                </a:solidFill>
                <a:latin typeface="华文中宋" pitchFamily="2" charset="-122"/>
                <a:ea typeface="华文中宋" pitchFamily="2" charset="-122"/>
              </a:rPr>
              <a:t>年，我国国内生产总值达</a:t>
            </a:r>
            <a:r>
              <a:rPr kumimoji="1" lang="en-US" altLang="zh-CN" sz="2800" b="1">
                <a:solidFill>
                  <a:srgbClr val="000099"/>
                </a:solidFill>
                <a:latin typeface="华文中宋" pitchFamily="2" charset="-122"/>
                <a:ea typeface="华文中宋" pitchFamily="2" charset="-122"/>
              </a:rPr>
              <a:t>5446</a:t>
            </a:r>
            <a:r>
              <a:rPr kumimoji="1" lang="zh-CN" altLang="en-US" sz="2800" b="1">
                <a:solidFill>
                  <a:srgbClr val="000099"/>
                </a:solidFill>
                <a:latin typeface="华文中宋" pitchFamily="2" charset="-122"/>
                <a:ea typeface="华文中宋" pitchFamily="2" charset="-122"/>
              </a:rPr>
              <a:t>亿美元，居世界第</a:t>
            </a:r>
            <a:r>
              <a:rPr kumimoji="1" lang="en-US" altLang="zh-CN" sz="2800" b="1">
                <a:solidFill>
                  <a:srgbClr val="000099"/>
                </a:solidFill>
                <a:latin typeface="华文中宋" pitchFamily="2" charset="-122"/>
                <a:ea typeface="华文中宋" pitchFamily="2" charset="-122"/>
              </a:rPr>
              <a:t>7</a:t>
            </a:r>
            <a:r>
              <a:rPr kumimoji="1" lang="zh-CN" altLang="en-US" sz="2800" b="1">
                <a:solidFill>
                  <a:srgbClr val="000099"/>
                </a:solidFill>
                <a:latin typeface="华文中宋" pitchFamily="2" charset="-122"/>
                <a:ea typeface="华文中宋" pitchFamily="2" charset="-122"/>
              </a:rPr>
              <a:t>位，人均占有量却处在第</a:t>
            </a:r>
            <a:r>
              <a:rPr kumimoji="1" lang="en-US" altLang="zh-CN" sz="2800" b="1">
                <a:solidFill>
                  <a:srgbClr val="000099"/>
                </a:solidFill>
                <a:latin typeface="华文中宋" pitchFamily="2" charset="-122"/>
                <a:ea typeface="华文中宋" pitchFamily="2" charset="-122"/>
              </a:rPr>
              <a:t>125</a:t>
            </a:r>
            <a:r>
              <a:rPr kumimoji="1" lang="zh-CN" altLang="en-US" sz="2800" b="1">
                <a:solidFill>
                  <a:srgbClr val="000099"/>
                </a:solidFill>
                <a:latin typeface="华文中宋" pitchFamily="2" charset="-122"/>
                <a:ea typeface="华文中宋" pitchFamily="2" charset="-122"/>
              </a:rPr>
              <a:t>位；</a:t>
            </a:r>
            <a:r>
              <a:rPr kumimoji="1" lang="en-US" altLang="zh-CN" sz="2800" b="1">
                <a:solidFill>
                  <a:srgbClr val="000099"/>
                </a:solidFill>
                <a:latin typeface="华文中宋" pitchFamily="2" charset="-122"/>
                <a:ea typeface="华文中宋" pitchFamily="2" charset="-122"/>
              </a:rPr>
              <a:t>1996</a:t>
            </a:r>
            <a:r>
              <a:rPr kumimoji="1" lang="zh-CN" altLang="en-US" sz="2800" b="1">
                <a:solidFill>
                  <a:srgbClr val="000099"/>
                </a:solidFill>
                <a:latin typeface="华文中宋" pitchFamily="2" charset="-122"/>
                <a:ea typeface="华文中宋" pitchFamily="2" charset="-122"/>
              </a:rPr>
              <a:t>年，我国钢产量为</a:t>
            </a:r>
            <a:r>
              <a:rPr kumimoji="1" lang="en-US" altLang="zh-CN" sz="2800" b="1">
                <a:solidFill>
                  <a:srgbClr val="000099"/>
                </a:solidFill>
                <a:latin typeface="华文中宋" pitchFamily="2" charset="-122"/>
                <a:ea typeface="华文中宋" pitchFamily="2" charset="-122"/>
              </a:rPr>
              <a:t>1</a:t>
            </a:r>
            <a:r>
              <a:rPr kumimoji="1" lang="zh-CN" altLang="en-US" sz="2800" b="1">
                <a:solidFill>
                  <a:srgbClr val="000099"/>
                </a:solidFill>
                <a:latin typeface="华文中宋" pitchFamily="2" charset="-122"/>
                <a:ea typeface="华文中宋" pitchFamily="2" charset="-122"/>
              </a:rPr>
              <a:t>亿吨，居世界第</a:t>
            </a:r>
            <a:r>
              <a:rPr kumimoji="1" lang="en-US" altLang="zh-CN" sz="2800" b="1">
                <a:solidFill>
                  <a:srgbClr val="000099"/>
                </a:solidFill>
                <a:latin typeface="华文中宋" pitchFamily="2" charset="-122"/>
                <a:ea typeface="华文中宋" pitchFamily="2" charset="-122"/>
              </a:rPr>
              <a:t>1</a:t>
            </a:r>
            <a:r>
              <a:rPr kumimoji="1" lang="zh-CN" altLang="en-US" sz="2800" b="1">
                <a:solidFill>
                  <a:srgbClr val="000099"/>
                </a:solidFill>
                <a:latin typeface="华文中宋" pitchFamily="2" charset="-122"/>
                <a:ea typeface="华文中宋" pitchFamily="2" charset="-122"/>
              </a:rPr>
              <a:t>位，人均占有量却处在第</a:t>
            </a:r>
            <a:r>
              <a:rPr kumimoji="1" lang="en-US" altLang="zh-CN" sz="2800" b="1">
                <a:solidFill>
                  <a:srgbClr val="000099"/>
                </a:solidFill>
                <a:latin typeface="华文中宋" pitchFamily="2" charset="-122"/>
                <a:ea typeface="华文中宋" pitchFamily="2" charset="-122"/>
              </a:rPr>
              <a:t>100</a:t>
            </a:r>
            <a:r>
              <a:rPr kumimoji="1" lang="zh-CN" altLang="en-US" sz="2800" b="1">
                <a:solidFill>
                  <a:srgbClr val="000099"/>
                </a:solidFill>
                <a:latin typeface="华文中宋" pitchFamily="2" charset="-122"/>
                <a:ea typeface="华文中宋" pitchFamily="2" charset="-122"/>
              </a:rPr>
              <a:t>位以后；</a:t>
            </a:r>
            <a:r>
              <a:rPr kumimoji="1" lang="en-US" altLang="zh-CN" sz="2800" b="1">
                <a:solidFill>
                  <a:srgbClr val="000099"/>
                </a:solidFill>
                <a:latin typeface="华文中宋" pitchFamily="2" charset="-122"/>
                <a:ea typeface="华文中宋" pitchFamily="2" charset="-122"/>
              </a:rPr>
              <a:t>1995</a:t>
            </a:r>
            <a:r>
              <a:rPr kumimoji="1" lang="zh-CN" altLang="en-US" sz="2800" b="1">
                <a:solidFill>
                  <a:srgbClr val="000099"/>
                </a:solidFill>
                <a:latin typeface="华文中宋" pitchFamily="2" charset="-122"/>
                <a:ea typeface="华文中宋" pitchFamily="2" charset="-122"/>
              </a:rPr>
              <a:t>年，我国煤产量为</a:t>
            </a:r>
            <a:r>
              <a:rPr kumimoji="1" lang="en-US" altLang="zh-CN" sz="2800" b="1">
                <a:solidFill>
                  <a:srgbClr val="000099"/>
                </a:solidFill>
                <a:latin typeface="华文中宋" pitchFamily="2" charset="-122"/>
                <a:ea typeface="华文中宋" pitchFamily="2" charset="-122"/>
              </a:rPr>
              <a:t>12.4</a:t>
            </a:r>
            <a:r>
              <a:rPr kumimoji="1" lang="zh-CN" altLang="en-US" sz="2800" b="1">
                <a:solidFill>
                  <a:srgbClr val="000099"/>
                </a:solidFill>
                <a:latin typeface="华文中宋" pitchFamily="2" charset="-122"/>
                <a:ea typeface="华文中宋" pitchFamily="2" charset="-122"/>
              </a:rPr>
              <a:t>亿吨，居世界第</a:t>
            </a:r>
            <a:r>
              <a:rPr kumimoji="1" lang="en-US" altLang="zh-CN" sz="2800" b="1">
                <a:solidFill>
                  <a:srgbClr val="000099"/>
                </a:solidFill>
                <a:latin typeface="华文中宋" pitchFamily="2" charset="-122"/>
                <a:ea typeface="华文中宋" pitchFamily="2" charset="-122"/>
              </a:rPr>
              <a:t>1</a:t>
            </a:r>
            <a:r>
              <a:rPr kumimoji="1" lang="zh-CN" altLang="en-US" sz="2800" b="1">
                <a:solidFill>
                  <a:srgbClr val="000099"/>
                </a:solidFill>
                <a:latin typeface="华文中宋" pitchFamily="2" charset="-122"/>
                <a:ea typeface="华文中宋" pitchFamily="2" charset="-122"/>
              </a:rPr>
              <a:t>位，人均占有量却处在第</a:t>
            </a:r>
            <a:r>
              <a:rPr kumimoji="1" lang="en-US" altLang="zh-CN" sz="2800" b="1">
                <a:solidFill>
                  <a:srgbClr val="000099"/>
                </a:solidFill>
                <a:latin typeface="华文中宋" pitchFamily="2" charset="-122"/>
                <a:ea typeface="华文中宋" pitchFamily="2" charset="-122"/>
              </a:rPr>
              <a:t>75</a:t>
            </a:r>
            <a:r>
              <a:rPr kumimoji="1" lang="zh-CN" altLang="en-US" sz="2800" b="1">
                <a:solidFill>
                  <a:srgbClr val="000099"/>
                </a:solidFill>
                <a:latin typeface="华文中宋" pitchFamily="2" charset="-122"/>
                <a:ea typeface="华文中宋" pitchFamily="2" charset="-122"/>
              </a:rPr>
              <a:t>位；</a:t>
            </a:r>
            <a:r>
              <a:rPr kumimoji="1" lang="en-US" altLang="zh-CN" sz="2800" b="1">
                <a:solidFill>
                  <a:srgbClr val="000099"/>
                </a:solidFill>
                <a:latin typeface="华文中宋" pitchFamily="2" charset="-122"/>
                <a:ea typeface="华文中宋" pitchFamily="2" charset="-122"/>
              </a:rPr>
              <a:t>1996</a:t>
            </a:r>
            <a:r>
              <a:rPr kumimoji="1" lang="zh-CN" altLang="en-US" sz="2800" b="1">
                <a:solidFill>
                  <a:srgbClr val="000099"/>
                </a:solidFill>
                <a:latin typeface="华文中宋" pitchFamily="2" charset="-122"/>
                <a:ea typeface="华文中宋" pitchFamily="2" charset="-122"/>
              </a:rPr>
              <a:t>年，我国粮食产量为</a:t>
            </a:r>
            <a:r>
              <a:rPr kumimoji="1" lang="en-US" altLang="zh-CN" sz="2800" b="1">
                <a:solidFill>
                  <a:srgbClr val="000099"/>
                </a:solidFill>
                <a:latin typeface="华文中宋" pitchFamily="2" charset="-122"/>
                <a:ea typeface="华文中宋" pitchFamily="2" charset="-122"/>
              </a:rPr>
              <a:t>4900</a:t>
            </a:r>
            <a:r>
              <a:rPr kumimoji="1" lang="zh-CN" altLang="en-US" sz="2800" b="1">
                <a:solidFill>
                  <a:srgbClr val="000099"/>
                </a:solidFill>
                <a:latin typeface="华文中宋" pitchFamily="2" charset="-122"/>
                <a:ea typeface="华文中宋" pitchFamily="2" charset="-122"/>
              </a:rPr>
              <a:t>亿公斤，居世界第</a:t>
            </a:r>
            <a:r>
              <a:rPr kumimoji="1" lang="en-US" altLang="zh-CN" sz="2800" b="1">
                <a:solidFill>
                  <a:srgbClr val="000099"/>
                </a:solidFill>
                <a:latin typeface="华文中宋" pitchFamily="2" charset="-122"/>
                <a:ea typeface="华文中宋" pitchFamily="2" charset="-122"/>
              </a:rPr>
              <a:t>1</a:t>
            </a:r>
            <a:r>
              <a:rPr kumimoji="1" lang="zh-CN" altLang="en-US" sz="2800" b="1">
                <a:solidFill>
                  <a:srgbClr val="000099"/>
                </a:solidFill>
                <a:latin typeface="华文中宋" pitchFamily="2" charset="-122"/>
                <a:ea typeface="华文中宋" pitchFamily="2" charset="-122"/>
              </a:rPr>
              <a:t>位，人均占有量却处在第</a:t>
            </a:r>
            <a:r>
              <a:rPr kumimoji="1" lang="en-US" altLang="zh-CN" sz="2800" b="1">
                <a:solidFill>
                  <a:srgbClr val="000099"/>
                </a:solidFill>
                <a:latin typeface="华文中宋" pitchFamily="2" charset="-122"/>
                <a:ea typeface="华文中宋" pitchFamily="2" charset="-122"/>
              </a:rPr>
              <a:t>80</a:t>
            </a:r>
            <a:r>
              <a:rPr kumimoji="1" lang="zh-CN" altLang="en-US" sz="2800" b="1">
                <a:solidFill>
                  <a:srgbClr val="000099"/>
                </a:solidFill>
                <a:latin typeface="华文中宋" pitchFamily="2" charset="-122"/>
                <a:ea typeface="华文中宋" pitchFamily="2" charset="-122"/>
              </a:rPr>
              <a:t>位。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</TotalTime>
  <Words>442</Words>
  <Application>Microsoft Office PowerPoint</Application>
  <PresentationFormat>全屏显示(4:3)</PresentationFormat>
  <Paragraphs>70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8" baseType="lpstr">
      <vt:lpstr>黑体</vt:lpstr>
      <vt:lpstr>华文中宋</vt:lpstr>
      <vt:lpstr>宋体</vt:lpstr>
      <vt:lpstr>Arial</vt:lpstr>
      <vt:lpstr>Arial Black</vt:lpstr>
      <vt:lpstr>Calibri</vt:lpstr>
      <vt:lpstr>Times New Roman</vt:lpstr>
      <vt:lpstr>Wingdings</vt:lpstr>
      <vt:lpstr>Wingdings 2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想一想 面对这些问题，我们是无能为力还是有所作为？作为一个负责任的公民，应该对自己提出怎样的要求呢？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Administrator</cp:lastModifiedBy>
  <cp:revision>1</cp:revision>
  <dcterms:created xsi:type="dcterms:W3CDTF">2005-05-23T07:20:09Z</dcterms:created>
  <dcterms:modified xsi:type="dcterms:W3CDTF">2016-07-14T07:16:22Z</dcterms:modified>
</cp:coreProperties>
</file>