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84" r:id="rId3"/>
    <p:sldId id="274" r:id="rId4"/>
    <p:sldId id="275" r:id="rId5"/>
    <p:sldId id="277" r:id="rId6"/>
    <p:sldId id="278" r:id="rId7"/>
    <p:sldId id="279" r:id="rId8"/>
    <p:sldId id="280" r:id="rId9"/>
    <p:sldId id="281" r:id="rId10"/>
    <p:sldId id="282" r:id="rId11"/>
    <p:sldId id="270" r:id="rId12"/>
    <p:sldId id="268" r:id="rId13"/>
    <p:sldId id="286" r:id="rId14"/>
    <p:sldId id="287" r:id="rId15"/>
    <p:sldId id="288" r:id="rId16"/>
    <p:sldId id="289" r:id="rId17"/>
    <p:sldId id="271" r:id="rId18"/>
    <p:sldId id="269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8A43C-CE60-41B8-B712-D3974CEA811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3565-8B92-42D9-B32F-B5720CB15A6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3C85-F2A6-46AF-ABBC-54F01173DBB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784-96EE-41F3-88FF-4443A9BFF05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3D7B-4C95-4842-AE4C-D7BF1A30E1B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8532-906B-490E-9145-F47D674742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879C-5044-4901-868A-FAF181027E7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8A4B-5C3B-48B6-8180-2D9697EEA1A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82D9-C1C7-4EBF-9449-C9D0F9AFF79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167A-9825-4D5A-83B3-E27BE04CCF7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E0F-FE92-447C-A4D0-DF4B8FF7950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31A1-35E4-4981-883A-9B2EC7E9153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d62.hpe.cn/teacherweb/t0018/kyyd/dili_2.ht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323850" y="2276475"/>
            <a:ext cx="8640763" cy="1384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/>
                <a:ea typeface="宋体"/>
              </a:rPr>
              <a:t>第七章 人类活动对生物圈的影响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52400" y="923925"/>
            <a:ext cx="51054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我国计划生育的具体要求是：</a:t>
            </a:r>
          </a:p>
          <a:p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 晚婚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——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提倡比法定结婚年龄（男不得早于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22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周岁，女不得早于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20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周岁）晚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～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年结婚。</a:t>
            </a:r>
          </a:p>
          <a:p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 晚育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——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提倡婚后推迟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～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年生育。</a:t>
            </a:r>
          </a:p>
          <a:p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少生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——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稳定低生育水平。</a:t>
            </a:r>
          </a:p>
          <a:p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优生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——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通过男女青年婚前体检、孕妇定期检查身体和科学分娩等措施，避免生出具有遗传疾病的孩子。</a:t>
            </a:r>
            <a:endParaRPr kumimoji="1" lang="zh-CN" altLang="en-US" sz="24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52400" y="4876800"/>
            <a:ext cx="8839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99"/>
                </a:solidFill>
                <a:latin typeface="Times New Roman" pitchFamily="18" charset="0"/>
                <a:ea typeface="华文中宋" pitchFamily="2" charset="-122"/>
              </a:rPr>
              <a:t>人口的增长会对资源、环境和社会发展产生巨大的影响。为了保护包括人类在内所有生物的共同家园</a:t>
            </a:r>
            <a:r>
              <a:rPr kumimoji="1" lang="en-US" altLang="zh-CN" sz="2400" b="1">
                <a:solidFill>
                  <a:srgbClr val="000099"/>
                </a:solidFill>
                <a:latin typeface="华文中宋"/>
                <a:ea typeface="华文中宋" pitchFamily="2" charset="-122"/>
              </a:rPr>
              <a:t>——</a:t>
            </a:r>
            <a:r>
              <a:rPr kumimoji="1" lang="zh-CN" altLang="en-US" sz="2400" b="1">
                <a:solidFill>
                  <a:srgbClr val="000099"/>
                </a:solidFill>
                <a:latin typeface="Times New Roman" pitchFamily="18" charset="0"/>
                <a:ea typeface="华文中宋" pitchFamily="2" charset="-122"/>
              </a:rPr>
              <a:t>生物圈，为了人类世世代代都有可供利用的各种资源和美好的生存环境，人类必须控制人口的增长。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84213" y="260350"/>
            <a:ext cx="388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rgbClr val="FF0000"/>
                </a:solidFill>
                <a:latin typeface="Times New Roman" pitchFamily="18" charset="0"/>
                <a:ea typeface="华文中宋" pitchFamily="2" charset="-122"/>
              </a:rPr>
              <a:t>计划生育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8375"/>
            <a:ext cx="5219700" cy="3349625"/>
          </a:xfrm>
          <a:prstGeom prst="rect">
            <a:avLst/>
          </a:prstGeom>
          <a:noFill/>
        </p:spPr>
      </p:pic>
      <p:pic>
        <p:nvPicPr>
          <p:cNvPr id="20486" name="Picture 6" descr="pic_326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0"/>
            <a:ext cx="5435600" cy="3492500"/>
          </a:xfrm>
          <a:prstGeom prst="rect">
            <a:avLst/>
          </a:prstGeom>
          <a:noFill/>
        </p:spPr>
      </p:pic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27088" y="981075"/>
            <a:ext cx="2376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chemeClr val="folHlink"/>
                </a:solidFill>
              </a:rPr>
              <a:t>外来物种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39750" y="2924175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folHlink"/>
                </a:solidFill>
              </a:rPr>
              <a:t>地中海实蝇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191250" y="3644900"/>
            <a:ext cx="295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folHlink"/>
                </a:solidFill>
              </a:rPr>
              <a:t>薇甘菊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48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8" grpId="0"/>
      <p:bldP spid="204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628775"/>
            <a:ext cx="8893175" cy="2565400"/>
          </a:xfrm>
        </p:spPr>
        <p:txBody>
          <a:bodyPr/>
          <a:lstStyle/>
          <a:p>
            <a:pPr algn="l"/>
            <a:r>
              <a:rPr lang="zh-CN" altLang="en-US" sz="4000"/>
              <a:t>想一想</a:t>
            </a:r>
            <a:br>
              <a:rPr lang="zh-CN" altLang="en-US" sz="4000"/>
            </a:br>
            <a:r>
              <a:rPr lang="zh-CN" altLang="en-US" sz="4000"/>
              <a:t>面对这些问题，我们是无能为力还是有所作为？作为一个负责任的公民，应该对自己提出怎样的要求呢？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1628775"/>
            <a:ext cx="8461375" cy="5689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800" b="1"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下列行为都是人们为了解决某些环境问题采取的措施，哪一项措施最容易导致相反的效果（</a:t>
            </a:r>
            <a:r>
              <a:rPr lang="zh-CN" altLang="en-US" sz="2800" b="1">
                <a:ea typeface="黑体" pitchFamily="2" charset="-122"/>
              </a:rPr>
              <a:t>    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 ）</a:t>
            </a:r>
          </a:p>
          <a:p>
            <a:pPr>
              <a:buFont typeface="Wingdings 2" pitchFamily="18" charset="2"/>
              <a:buNone/>
            </a:pPr>
            <a:r>
              <a:rPr lang="zh-CN" altLang="en-US" sz="28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A.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制造效力更大的杀虫剂和农药</a:t>
            </a:r>
          </a:p>
          <a:p>
            <a:pPr>
              <a:buFont typeface="Wingdings 2" pitchFamily="18" charset="2"/>
              <a:buNone/>
            </a:pPr>
            <a:r>
              <a:rPr lang="zh-CN" altLang="en-US" sz="28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B.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寻求更好的控制人口的办法</a:t>
            </a:r>
          </a:p>
          <a:p>
            <a:pPr>
              <a:buFont typeface="Wingdings 2" pitchFamily="18" charset="2"/>
              <a:buNone/>
            </a:pPr>
            <a:r>
              <a:rPr lang="zh-CN" altLang="en-US" sz="28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C.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利用秸秆生产沼气，解决农村燃料短缺问题</a:t>
            </a:r>
          </a:p>
          <a:p>
            <a:pPr>
              <a:buFont typeface="Wingdings 2" pitchFamily="18" charset="2"/>
              <a:buNone/>
            </a:pPr>
            <a:r>
              <a:rPr lang="zh-CN" altLang="en-US" sz="28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D.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建设核电站，减少燃煤发电</a:t>
            </a:r>
          </a:p>
          <a:p>
            <a:pPr>
              <a:buFont typeface="Wingdings 2" pitchFamily="18" charset="2"/>
              <a:buNone/>
            </a:pPr>
            <a:r>
              <a:rPr lang="en-US" sz="2800" b="1"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下列哪一项举措不利于森林的可持续发展（</a:t>
            </a:r>
            <a:r>
              <a:rPr lang="zh-CN" altLang="en-US" sz="2800" b="1">
                <a:ea typeface="黑体" pitchFamily="2" charset="-122"/>
              </a:rPr>
              <a:t>    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 ）</a:t>
            </a:r>
          </a:p>
          <a:p>
            <a:pPr>
              <a:buFont typeface="Wingdings 2" pitchFamily="18" charset="2"/>
              <a:buNone/>
            </a:pPr>
            <a:r>
              <a:rPr lang="zh-CN" altLang="en-US" sz="28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A.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利用天敌消灭害虫</a:t>
            </a:r>
            <a:r>
              <a:rPr lang="zh-CN" altLang="en-US" sz="2800" b="1">
                <a:ea typeface="黑体" pitchFamily="2" charset="-122"/>
              </a:rPr>
              <a:t> 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>
                <a:ea typeface="黑体" pitchFamily="2" charset="-122"/>
              </a:rPr>
              <a:t>  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B.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绝对禁止砍伐</a:t>
            </a:r>
            <a:r>
              <a:rPr lang="zh-CN" altLang="en-US" sz="2800" b="1">
                <a:ea typeface="黑体" pitchFamily="2" charset="-122"/>
              </a:rPr>
              <a:t>   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>
                <a:ea typeface="黑体" pitchFamily="2" charset="-122"/>
              </a:rPr>
              <a:t> 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zh-CN" altLang="en-US" sz="28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C.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建设配套水利工程</a:t>
            </a:r>
            <a:r>
              <a:rPr lang="zh-CN" altLang="en-US" sz="2800" b="1">
                <a:ea typeface="黑体" pitchFamily="2" charset="-122"/>
              </a:rPr>
              <a:t>     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 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D.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必要的地区可以营 造炭薪林，解决烧柴问题　　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　　</a:t>
            </a: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6804025" y="1844675"/>
            <a:ext cx="720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Arial Black" pitchFamily="34" charset="0"/>
              </a:rPr>
              <a:t>A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7164388" y="4292600"/>
            <a:ext cx="6477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Arial Black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476250"/>
            <a:ext cx="9144000" cy="41052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b="1"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下列哪些不属于砍伐森林造成的危害</a:t>
            </a:r>
            <a:r>
              <a:rPr lang="en-US" b="1">
                <a:latin typeface="黑体" pitchFamily="2" charset="-122"/>
                <a:ea typeface="黑体" pitchFamily="2" charset="-122"/>
              </a:rPr>
              <a:t>(</a:t>
            </a:r>
            <a:r>
              <a:rPr lang="en-US" b="1">
                <a:ea typeface="黑体" pitchFamily="2" charset="-122"/>
              </a:rPr>
              <a:t>   </a:t>
            </a:r>
            <a:r>
              <a:rPr lang="en-US" b="1">
                <a:latin typeface="黑体" pitchFamily="2" charset="-122"/>
                <a:ea typeface="黑体" pitchFamily="2" charset="-122"/>
              </a:rPr>
              <a:t> )</a:t>
            </a:r>
          </a:p>
          <a:p>
            <a:pPr>
              <a:buFont typeface="Wingdings 2" pitchFamily="18" charset="2"/>
              <a:buNone/>
            </a:pPr>
            <a:r>
              <a:rPr lang="zh-CN" altLang="en-US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b="1">
                <a:latin typeface="黑体" pitchFamily="2" charset="-122"/>
                <a:ea typeface="黑体" pitchFamily="2" charset="-122"/>
              </a:rPr>
              <a:t>A.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水土流失 </a:t>
            </a:r>
            <a:r>
              <a:rPr lang="zh-CN" altLang="en-US" b="1">
                <a:ea typeface="黑体" pitchFamily="2" charset="-122"/>
              </a:rPr>
              <a:t>   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       </a:t>
            </a:r>
            <a:r>
              <a:rPr lang="en-US" b="1">
                <a:latin typeface="黑体" pitchFamily="2" charset="-122"/>
                <a:ea typeface="黑体" pitchFamily="2" charset="-122"/>
              </a:rPr>
              <a:t>B. 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沙尘暴</a:t>
            </a:r>
            <a:r>
              <a:rPr lang="zh-CN" altLang="en-US" b="1">
                <a:ea typeface="黑体" pitchFamily="2" charset="-122"/>
              </a:rPr>
              <a:t> 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b="1">
                <a:ea typeface="黑体" pitchFamily="2" charset="-122"/>
              </a:rPr>
              <a:t> </a:t>
            </a:r>
            <a:endParaRPr lang="zh-CN" altLang="en-US" b="1">
              <a:latin typeface="黑体" pitchFamily="2" charset="-122"/>
              <a:ea typeface="黑体" pitchFamily="2" charset="-122"/>
            </a:endParaRPr>
          </a:p>
          <a:p>
            <a:pPr>
              <a:buFont typeface="Wingdings 2" pitchFamily="18" charset="2"/>
              <a:buNone/>
            </a:pPr>
            <a:r>
              <a:rPr lang="en-US" b="1">
                <a:latin typeface="黑体" pitchFamily="2" charset="-122"/>
                <a:ea typeface="黑体" pitchFamily="2" charset="-122"/>
              </a:rPr>
              <a:t>  C.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水体富营养化</a:t>
            </a:r>
            <a:r>
              <a:rPr lang="zh-CN" altLang="en-US" b="1">
                <a:ea typeface="黑体" pitchFamily="2" charset="-122"/>
              </a:rPr>
              <a:t>  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     </a:t>
            </a:r>
            <a:r>
              <a:rPr lang="en-US" b="1">
                <a:latin typeface="黑体" pitchFamily="2" charset="-122"/>
                <a:ea typeface="黑体" pitchFamily="2" charset="-122"/>
              </a:rPr>
              <a:t>D. 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生物多样性破坏</a:t>
            </a:r>
          </a:p>
          <a:p>
            <a:pPr>
              <a:buFont typeface="Wingdings 2" pitchFamily="18" charset="2"/>
              <a:buNone/>
            </a:pPr>
            <a:r>
              <a:rPr lang="en-US" b="1">
                <a:latin typeface="黑体" pitchFamily="2" charset="-122"/>
                <a:ea typeface="黑体" pitchFamily="2" charset="-122"/>
              </a:rPr>
              <a:t>4. 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下列哪一项不是沙尘暴肆虐的危害</a:t>
            </a:r>
            <a:r>
              <a:rPr lang="en-US" b="1">
                <a:latin typeface="黑体" pitchFamily="2" charset="-122"/>
                <a:ea typeface="黑体" pitchFamily="2" charset="-122"/>
              </a:rPr>
              <a:t>(</a:t>
            </a:r>
            <a:r>
              <a:rPr lang="en-US" b="1">
                <a:ea typeface="黑体" pitchFamily="2" charset="-122"/>
              </a:rPr>
              <a:t>    </a:t>
            </a:r>
            <a:r>
              <a:rPr lang="en-US" b="1">
                <a:latin typeface="黑体" pitchFamily="2" charset="-122"/>
                <a:ea typeface="黑体" pitchFamily="2" charset="-122"/>
              </a:rPr>
              <a:t> )</a:t>
            </a:r>
          </a:p>
          <a:p>
            <a:pPr>
              <a:buFont typeface="Wingdings 2" pitchFamily="18" charset="2"/>
              <a:buNone/>
            </a:pPr>
            <a:r>
              <a:rPr lang="zh-CN" altLang="en-US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b="1">
                <a:latin typeface="黑体" pitchFamily="2" charset="-122"/>
                <a:ea typeface="黑体" pitchFamily="2" charset="-122"/>
              </a:rPr>
              <a:t>A.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易发生水俣病　    </a:t>
            </a:r>
            <a:r>
              <a:rPr lang="en-US" b="1">
                <a:latin typeface="黑体" pitchFamily="2" charset="-122"/>
                <a:ea typeface="黑体" pitchFamily="2" charset="-122"/>
              </a:rPr>
              <a:t>B.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易引发呼吸道疾病</a:t>
            </a:r>
            <a:r>
              <a:rPr lang="zh-CN" altLang="en-US" b="1">
                <a:ea typeface="黑体" pitchFamily="2" charset="-122"/>
              </a:rPr>
              <a:t> 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zh-CN" altLang="en-US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b="1">
                <a:latin typeface="黑体" pitchFamily="2" charset="-122"/>
                <a:ea typeface="黑体" pitchFamily="2" charset="-122"/>
              </a:rPr>
              <a:t>C.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易发生抑郁等心理疾病　　</a:t>
            </a:r>
          </a:p>
          <a:p>
            <a:pPr>
              <a:buFont typeface="Wingdings 2" pitchFamily="18" charset="2"/>
              <a:buNone/>
            </a:pPr>
            <a:r>
              <a:rPr lang="en-US" b="1">
                <a:latin typeface="黑体" pitchFamily="2" charset="-122"/>
                <a:ea typeface="黑体" pitchFamily="2" charset="-122"/>
              </a:rPr>
              <a:t>  D.</a:t>
            </a:r>
            <a:r>
              <a:rPr lang="zh-CN" altLang="en-US" b="1">
                <a:latin typeface="黑体" pitchFamily="2" charset="-122"/>
                <a:ea typeface="黑体" pitchFamily="2" charset="-122"/>
              </a:rPr>
              <a:t>易发生交通事故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164388" y="333375"/>
            <a:ext cx="720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Arial Black" pitchFamily="34" charset="0"/>
              </a:rPr>
              <a:t>C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021513" y="2062163"/>
            <a:ext cx="8429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Arial Black" pitchFamily="34" charset="0"/>
              </a:rPr>
              <a:t>A</a:t>
            </a:r>
          </a:p>
        </p:txBody>
      </p:sp>
      <p:sp>
        <p:nvSpPr>
          <p:cNvPr id="38917" name="Rectangle 5"/>
          <p:cNvSpPr>
            <a:spLocks noRot="1" noChangeArrowheads="1"/>
          </p:cNvSpPr>
          <p:nvPr/>
        </p:nvSpPr>
        <p:spPr bwMode="auto">
          <a:xfrm>
            <a:off x="0" y="4581525"/>
            <a:ext cx="82296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3200" b="1">
                <a:latin typeface="黑体" pitchFamily="2" charset="-122"/>
                <a:ea typeface="黑体" pitchFamily="2" charset="-122"/>
              </a:rPr>
              <a:t>5.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水体富营养化会造成 </a:t>
            </a:r>
            <a:r>
              <a:rPr lang="en-US" sz="3200" b="1">
                <a:latin typeface="黑体" pitchFamily="2" charset="-122"/>
                <a:ea typeface="黑体" pitchFamily="2" charset="-122"/>
              </a:rPr>
              <a:t>(</a:t>
            </a:r>
            <a:r>
              <a:rPr lang="en-US" sz="3200" b="1">
                <a:ea typeface="黑体" pitchFamily="2" charset="-122"/>
              </a:rPr>
              <a:t>  </a:t>
            </a:r>
            <a:r>
              <a:rPr lang="en-US" sz="3200" b="1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3200" b="1">
                <a:latin typeface="黑体" pitchFamily="2" charset="-122"/>
                <a:ea typeface="黑体" pitchFamily="2" charset="-122"/>
              </a:rPr>
              <a:t>)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zh-CN" altLang="en-US" sz="32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3200" b="1">
                <a:latin typeface="黑体" pitchFamily="2" charset="-122"/>
                <a:ea typeface="黑体" pitchFamily="2" charset="-122"/>
              </a:rPr>
              <a:t>A.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水草增多</a:t>
            </a:r>
            <a:r>
              <a:rPr lang="zh-CN" altLang="en-US" sz="3200" b="1">
                <a:ea typeface="黑体" pitchFamily="2" charset="-122"/>
              </a:rPr>
              <a:t>       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      </a:t>
            </a:r>
            <a:r>
              <a:rPr lang="en-US" sz="3200" b="1">
                <a:latin typeface="黑体" pitchFamily="2" charset="-122"/>
                <a:ea typeface="黑体" pitchFamily="2" charset="-122"/>
              </a:rPr>
              <a:t>B.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鱼虾大量死亡</a:t>
            </a:r>
            <a:r>
              <a:rPr lang="zh-CN" altLang="en-US" sz="3200" b="1">
                <a:ea typeface="黑体" pitchFamily="2" charset="-122"/>
              </a:rPr>
              <a:t>   </a:t>
            </a:r>
            <a:endParaRPr lang="zh-CN" altLang="en-US" sz="3200" b="1">
              <a:latin typeface="黑体" pitchFamily="2" charset="-122"/>
              <a:ea typeface="黑体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zh-CN" altLang="en-US" sz="3200" b="1">
                <a:latin typeface="黑体" pitchFamily="2" charset="-122"/>
                <a:ea typeface="黑体" pitchFamily="2" charset="-122"/>
              </a:rPr>
              <a:t>  </a:t>
            </a:r>
            <a:r>
              <a:rPr lang="en-US" sz="3200" b="1">
                <a:latin typeface="黑体" pitchFamily="2" charset="-122"/>
                <a:ea typeface="黑体" pitchFamily="2" charset="-122"/>
              </a:rPr>
              <a:t>C. 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鱼虾食物丰富</a:t>
            </a:r>
            <a:r>
              <a:rPr lang="zh-CN" altLang="en-US" sz="3200" b="1">
                <a:ea typeface="黑体" pitchFamily="2" charset="-122"/>
              </a:rPr>
              <a:t>  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    </a:t>
            </a:r>
            <a:r>
              <a:rPr lang="en-US" sz="3200" b="1">
                <a:latin typeface="黑体" pitchFamily="2" charset="-122"/>
                <a:ea typeface="黑体" pitchFamily="2" charset="-122"/>
              </a:rPr>
              <a:t>D. 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水质清澈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572000" y="4437063"/>
            <a:ext cx="10810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Arial Black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utoUpdateAnimBg="0"/>
      <p:bldP spid="38916" grpId="0" autoUpdateAnimBg="0"/>
      <p:bldP spid="3891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404813"/>
            <a:ext cx="9144000" cy="2951162"/>
          </a:xfrm>
        </p:spPr>
        <p:txBody>
          <a:bodyPr/>
          <a:lstStyle/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600" b="1">
                <a:latin typeface="黑体" pitchFamily="2" charset="-122"/>
                <a:ea typeface="黑体" pitchFamily="2" charset="-122"/>
              </a:rPr>
              <a:t>6.</a:t>
            </a:r>
            <a:r>
              <a:rPr lang="zh-CN" altLang="en-US" sz="2600" b="1">
                <a:latin typeface="黑体" pitchFamily="2" charset="-122"/>
                <a:ea typeface="黑体" pitchFamily="2" charset="-122"/>
              </a:rPr>
              <a:t>下列说法正确的是 </a:t>
            </a:r>
            <a:r>
              <a:rPr lang="zh-CN" altLang="en-US" sz="2600" b="1">
                <a:ea typeface="黑体" pitchFamily="2" charset="-122"/>
              </a:rPr>
              <a:t> </a:t>
            </a:r>
            <a:r>
              <a:rPr lang="en-US" sz="2600" b="1">
                <a:latin typeface="黑体" pitchFamily="2" charset="-122"/>
                <a:ea typeface="黑体" pitchFamily="2" charset="-122"/>
              </a:rPr>
              <a:t>(</a:t>
            </a:r>
            <a:r>
              <a:rPr lang="en-US" sz="2600" b="1">
                <a:ea typeface="黑体" pitchFamily="2" charset="-122"/>
              </a:rPr>
              <a:t>  </a:t>
            </a:r>
            <a:r>
              <a:rPr lang="en-US" sz="2600" b="1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6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2600" b="1">
                <a:latin typeface="黑体" pitchFamily="2" charset="-122"/>
                <a:ea typeface="黑体" pitchFamily="2" charset="-122"/>
              </a:rPr>
              <a:t>) 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600" b="1">
                <a:latin typeface="黑体" pitchFamily="2" charset="-122"/>
                <a:ea typeface="黑体" pitchFamily="2" charset="-122"/>
              </a:rPr>
              <a:t>A.</a:t>
            </a:r>
            <a:r>
              <a:rPr lang="zh-CN" altLang="en-US" sz="2600" b="1">
                <a:latin typeface="黑体" pitchFamily="2" charset="-122"/>
                <a:ea typeface="黑体" pitchFamily="2" charset="-122"/>
              </a:rPr>
              <a:t>引进善于吃虫子的鸟，对本地环境肯定有好处</a:t>
            </a:r>
            <a:r>
              <a:rPr lang="zh-CN" altLang="en-US" sz="2600" b="1">
                <a:ea typeface="黑体" pitchFamily="2" charset="-122"/>
              </a:rPr>
              <a:t>  </a:t>
            </a:r>
            <a:endParaRPr lang="zh-CN" altLang="en-US" sz="2600" b="1">
              <a:latin typeface="黑体" pitchFamily="2" charset="-122"/>
              <a:ea typeface="黑体" pitchFamily="2" charset="-122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600" b="1">
                <a:latin typeface="黑体" pitchFamily="2" charset="-122"/>
                <a:ea typeface="黑体" pitchFamily="2" charset="-122"/>
              </a:rPr>
              <a:t>B.</a:t>
            </a:r>
            <a:r>
              <a:rPr lang="zh-CN" altLang="en-US" sz="2600" b="1">
                <a:latin typeface="黑体" pitchFamily="2" charset="-122"/>
                <a:ea typeface="黑体" pitchFamily="2" charset="-122"/>
              </a:rPr>
              <a:t>对自然资源的合理开发和利用有利于可持续发展</a:t>
            </a:r>
            <a:r>
              <a:rPr lang="zh-CN" altLang="en-US" sz="2600" b="1">
                <a:ea typeface="黑体" pitchFamily="2" charset="-122"/>
              </a:rPr>
              <a:t>   </a:t>
            </a:r>
            <a:endParaRPr lang="zh-CN" altLang="en-US" sz="2600" b="1">
              <a:latin typeface="黑体" pitchFamily="2" charset="-122"/>
              <a:ea typeface="黑体" pitchFamily="2" charset="-122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600" b="1">
                <a:latin typeface="黑体" pitchFamily="2" charset="-122"/>
                <a:ea typeface="黑体" pitchFamily="2" charset="-122"/>
              </a:rPr>
              <a:t>C.</a:t>
            </a:r>
            <a:r>
              <a:rPr lang="zh-CN" altLang="en-US" sz="2600" b="1">
                <a:latin typeface="黑体" pitchFamily="2" charset="-122"/>
                <a:ea typeface="黑体" pitchFamily="2" charset="-122"/>
              </a:rPr>
              <a:t>治理太湖水污染就应该停止太湖周边一切产生污水的生产活动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600" b="1">
                <a:latin typeface="黑体" pitchFamily="2" charset="-122"/>
                <a:ea typeface="黑体" pitchFamily="2" charset="-122"/>
              </a:rPr>
              <a:t>D. </a:t>
            </a:r>
            <a:r>
              <a:rPr lang="zh-CN" altLang="en-US" sz="2600" b="1">
                <a:latin typeface="黑体" pitchFamily="2" charset="-122"/>
                <a:ea typeface="黑体" pitchFamily="2" charset="-122"/>
              </a:rPr>
              <a:t>生态系统总是可以自行消化各种污染物，人类不应该干预。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95738" y="117475"/>
            <a:ext cx="8207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Arial Black" pitchFamily="34" charset="0"/>
              </a:rPr>
              <a:t>B</a:t>
            </a:r>
          </a:p>
        </p:txBody>
      </p:sp>
      <p:sp>
        <p:nvSpPr>
          <p:cNvPr id="39940" name="Rectangle 4"/>
          <p:cNvSpPr>
            <a:spLocks noRot="1" noChangeArrowheads="1"/>
          </p:cNvSpPr>
          <p:nvPr/>
        </p:nvSpPr>
        <p:spPr bwMode="auto">
          <a:xfrm>
            <a:off x="0" y="3644900"/>
            <a:ext cx="91440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3000" b="1">
                <a:latin typeface="黑体" pitchFamily="2" charset="-122"/>
                <a:ea typeface="黑体" pitchFamily="2" charset="-122"/>
              </a:rPr>
              <a:t>7.</a:t>
            </a:r>
            <a:r>
              <a:rPr lang="zh-CN" altLang="en-US" sz="3000" b="1">
                <a:latin typeface="黑体" pitchFamily="2" charset="-122"/>
                <a:ea typeface="黑体" pitchFamily="2" charset="-122"/>
              </a:rPr>
              <a:t>很多树木对大气粉尘有很好的阻滞、过滤作用，其原因是 </a:t>
            </a:r>
            <a:r>
              <a:rPr lang="zh-CN" altLang="en-US" sz="3000" b="1">
                <a:ea typeface="黑体" pitchFamily="2" charset="-122"/>
              </a:rPr>
              <a:t> </a:t>
            </a:r>
            <a:r>
              <a:rPr lang="en-US" sz="3000" b="1">
                <a:latin typeface="黑体" pitchFamily="2" charset="-122"/>
                <a:ea typeface="黑体" pitchFamily="2" charset="-122"/>
              </a:rPr>
              <a:t>(</a:t>
            </a:r>
            <a:r>
              <a:rPr lang="en-US" sz="3000" b="1">
                <a:ea typeface="黑体" pitchFamily="2" charset="-122"/>
              </a:rPr>
              <a:t>  </a:t>
            </a:r>
            <a:r>
              <a:rPr lang="en-US" sz="3000" b="1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000" b="1">
                <a:latin typeface="黑体" pitchFamily="2" charset="-122"/>
                <a:ea typeface="黑体" pitchFamily="2" charset="-122"/>
              </a:rPr>
              <a:t>　</a:t>
            </a:r>
            <a:r>
              <a:rPr lang="en-US" sz="3000" b="1">
                <a:latin typeface="黑体" pitchFamily="2" charset="-122"/>
                <a:ea typeface="黑体" pitchFamily="2" charset="-122"/>
              </a:rPr>
              <a:t>) </a:t>
            </a:r>
          </a:p>
          <a:p>
            <a:pPr marL="342900" indent="-342900">
              <a:lnSpc>
                <a:spcPct val="90000"/>
              </a:lnSpc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3000" b="1">
                <a:latin typeface="黑体" pitchFamily="2" charset="-122"/>
                <a:ea typeface="黑体" pitchFamily="2" charset="-122"/>
              </a:rPr>
              <a:t>①</a:t>
            </a:r>
            <a:r>
              <a:rPr lang="zh-CN" altLang="en-US" sz="3000" b="1">
                <a:latin typeface="黑体" pitchFamily="2" charset="-122"/>
                <a:ea typeface="黑体" pitchFamily="2" charset="-122"/>
              </a:rPr>
              <a:t>森林枝叶茂密，能减缓风速。②有些树木叶面上有茸毛或能分泌油性、粘性的物质。③能吸收各种有毒气体。④能分泌抗生素。⑤蒙尘的树叶经过雨水冲刷后，能很快恢复以阻滞尘埃。</a:t>
            </a:r>
          </a:p>
          <a:p>
            <a:pPr marL="342900" indent="-342900">
              <a:lnSpc>
                <a:spcPct val="90000"/>
              </a:lnSpc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zh-CN" altLang="en-US" sz="3000">
                <a:latin typeface="黑体" pitchFamily="2" charset="-122"/>
                <a:ea typeface="黑体" pitchFamily="2" charset="-122"/>
              </a:rPr>
              <a:t>   </a:t>
            </a:r>
            <a:r>
              <a:rPr lang="en-US" sz="3000">
                <a:latin typeface="黑体" pitchFamily="2" charset="-122"/>
                <a:ea typeface="黑体" pitchFamily="2" charset="-122"/>
              </a:rPr>
              <a:t>A.①③⑤</a:t>
            </a:r>
            <a:r>
              <a:rPr lang="en-US" sz="3000">
                <a:ea typeface="黑体" pitchFamily="2" charset="-122"/>
              </a:rPr>
              <a:t>    </a:t>
            </a:r>
            <a:r>
              <a:rPr lang="en-US" sz="3000">
                <a:latin typeface="黑体" pitchFamily="2" charset="-122"/>
                <a:ea typeface="黑体" pitchFamily="2" charset="-122"/>
              </a:rPr>
              <a:t> B.①②④</a:t>
            </a:r>
            <a:r>
              <a:rPr lang="en-US" sz="3000">
                <a:ea typeface="黑体" pitchFamily="2" charset="-122"/>
              </a:rPr>
              <a:t> </a:t>
            </a:r>
            <a:r>
              <a:rPr lang="en-US" sz="3000">
                <a:latin typeface="黑体" pitchFamily="2" charset="-122"/>
                <a:ea typeface="黑体" pitchFamily="2" charset="-122"/>
              </a:rPr>
              <a:t>   C.②④⑤</a:t>
            </a:r>
            <a:r>
              <a:rPr lang="en-US" sz="3000">
                <a:ea typeface="黑体" pitchFamily="2" charset="-122"/>
              </a:rPr>
              <a:t>    </a:t>
            </a:r>
            <a:r>
              <a:rPr lang="en-US" sz="3000">
                <a:latin typeface="黑体" pitchFamily="2" charset="-122"/>
                <a:ea typeface="黑体" pitchFamily="2" charset="-122"/>
              </a:rPr>
              <a:t> D.①②⑤</a:t>
            </a:r>
            <a:endParaRPr lang="en-US" altLang="zh-CN" sz="3000" b="1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124075" y="3860800"/>
            <a:ext cx="720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Arial Black" pitchFamily="34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404813"/>
            <a:ext cx="9144000" cy="5903912"/>
          </a:xfrm>
        </p:spPr>
        <p:txBody>
          <a:bodyPr/>
          <a:lstStyle/>
          <a:p>
            <a:pPr>
              <a:lnSpc>
                <a:spcPct val="110000"/>
              </a:lnSpc>
              <a:buFont typeface="Wingdings 2" pitchFamily="18" charset="2"/>
              <a:buNone/>
            </a:pPr>
            <a:r>
              <a:rPr lang="zh-CN" altLang="en-US" sz="2800" b="1">
                <a:latin typeface="黑体" pitchFamily="2" charset="-122"/>
                <a:ea typeface="黑体" pitchFamily="2" charset="-122"/>
              </a:rPr>
              <a:t>　　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8.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如果下列语句叙述正确，请在句后（ ）里写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T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；如果错误，请在句后（ ）里写</a:t>
            </a:r>
            <a:r>
              <a:rPr lang="en-US" sz="2800" b="1">
                <a:latin typeface="黑体" pitchFamily="2" charset="-122"/>
                <a:ea typeface="黑体" pitchFamily="2" charset="-122"/>
              </a:rPr>
              <a:t>F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。</a:t>
            </a:r>
            <a:endParaRPr lang="zh-CN" altLang="en-US" sz="2800" b="1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10000"/>
              </a:lnSpc>
              <a:buFont typeface="Wingdings 2" pitchFamily="18" charset="2"/>
              <a:buNone/>
            </a:pP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①人类的活动对环境都是有害的。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en-US" sz="2800" b="1">
                <a:solidFill>
                  <a:schemeClr val="tx2"/>
                </a:solidFill>
                <a:ea typeface="黑体" pitchFamily="2" charset="-122"/>
              </a:rPr>
              <a:t>  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)</a:t>
            </a:r>
          </a:p>
          <a:p>
            <a:pPr>
              <a:lnSpc>
                <a:spcPct val="110000"/>
              </a:lnSpc>
              <a:buFont typeface="Wingdings 2" pitchFamily="18" charset="2"/>
              <a:buNone/>
            </a:pP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②砍伐森林后，只要抓紧植树绿化，生态系统就可以不受影响。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en-US" sz="2800" b="1">
                <a:solidFill>
                  <a:schemeClr val="tx2"/>
                </a:solidFill>
                <a:ea typeface="黑体" pitchFamily="2" charset="-122"/>
              </a:rPr>
              <a:t>  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)</a:t>
            </a:r>
          </a:p>
          <a:p>
            <a:pPr>
              <a:lnSpc>
                <a:spcPct val="110000"/>
              </a:lnSpc>
              <a:buFont typeface="Wingdings 2" pitchFamily="18" charset="2"/>
              <a:buNone/>
            </a:pP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③沙尘暴是天灾，人们没办法减少它的发生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en-US" sz="2800" b="1">
                <a:solidFill>
                  <a:schemeClr val="tx2"/>
                </a:solidFill>
                <a:ea typeface="黑体" pitchFamily="2" charset="-122"/>
              </a:rPr>
              <a:t>    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)</a:t>
            </a:r>
          </a:p>
          <a:p>
            <a:pPr>
              <a:lnSpc>
                <a:spcPct val="110000"/>
              </a:lnSpc>
              <a:buFont typeface="Wingdings 2" pitchFamily="18" charset="2"/>
              <a:buNone/>
            </a:pP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④近年来各地关于水华的报道不断发生，是河流湖泊受到污染的结果。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en-US" sz="2800" b="1">
                <a:solidFill>
                  <a:schemeClr val="tx2"/>
                </a:solidFill>
                <a:ea typeface="黑体" pitchFamily="2" charset="-122"/>
              </a:rPr>
              <a:t>  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)</a:t>
            </a:r>
          </a:p>
          <a:p>
            <a:pPr>
              <a:lnSpc>
                <a:spcPct val="110000"/>
              </a:lnSpc>
              <a:buFont typeface="Wingdings 2" pitchFamily="18" charset="2"/>
              <a:buNone/>
            </a:pP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⑤保护鸟类可以抑制害虫的发生，比用农药杀虫有利于保护环境。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en-US" sz="2800" b="1">
                <a:solidFill>
                  <a:schemeClr val="tx2"/>
                </a:solidFill>
                <a:ea typeface="黑体" pitchFamily="2" charset="-122"/>
              </a:rPr>
              <a:t>  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　</a:t>
            </a:r>
            <a:r>
              <a:rPr 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)</a:t>
            </a:r>
            <a:r>
              <a:rPr lang="zh-CN" altLang="en-US" sz="2800" b="1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　　　　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5795963" y="1268413"/>
            <a:ext cx="7921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F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763713" y="2276475"/>
            <a:ext cx="692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F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987675" y="3789363"/>
            <a:ext cx="892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7019925" y="2925763"/>
            <a:ext cx="7191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F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266950" y="4868863"/>
            <a:ext cx="892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  <p:bldP spid="40964" grpId="0" autoUpdateAnimBg="0"/>
      <p:bldP spid="40965" grpId="0" autoUpdateAnimBg="0"/>
      <p:bldP spid="40966" grpId="0" autoUpdateAnimBg="0"/>
      <p:bldP spid="4096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71638" y="48021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1187450" y="1628775"/>
            <a:ext cx="6913563" cy="203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/>
                <a:ea typeface="宋体"/>
              </a:rPr>
              <a:t>保护环境就是保护我们自己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1187450" y="2060575"/>
            <a:ext cx="6732588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辩论赛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4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0" y="1268413"/>
            <a:ext cx="9144000" cy="1296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第一节 分析人类活动对生态环境的影响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58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十个人口大国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79388" y="5445125"/>
            <a:ext cx="8686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99"/>
                </a:solidFill>
                <a:latin typeface="宋体" pitchFamily="2" charset="-122"/>
              </a:rPr>
              <a:t>上例是一对老夫妇在</a:t>
            </a:r>
            <a:r>
              <a:rPr kumimoji="1" lang="en-US" altLang="zh-CN" sz="2400" b="1">
                <a:solidFill>
                  <a:srgbClr val="000099"/>
                </a:solidFill>
                <a:latin typeface="宋体" pitchFamily="2" charset="-122"/>
              </a:rPr>
              <a:t>20</a:t>
            </a:r>
            <a:r>
              <a:rPr kumimoji="1" lang="zh-CN" altLang="en-US" sz="2400" b="1">
                <a:solidFill>
                  <a:srgbClr val="000099"/>
                </a:solidFill>
                <a:latin typeface="宋体" pitchFamily="2" charset="-122"/>
              </a:rPr>
              <a:t>世纪</a:t>
            </a:r>
            <a:r>
              <a:rPr kumimoji="1" lang="en-US" altLang="zh-CN" sz="2400" b="1">
                <a:solidFill>
                  <a:srgbClr val="000099"/>
                </a:solidFill>
                <a:latin typeface="宋体" pitchFamily="2" charset="-122"/>
              </a:rPr>
              <a:t>20</a:t>
            </a:r>
            <a:r>
              <a:rPr kumimoji="1" lang="zh-CN" altLang="en-US" sz="2400" b="1">
                <a:solidFill>
                  <a:srgbClr val="000099"/>
                </a:solidFill>
                <a:latin typeface="宋体" pitchFamily="2" charset="-122"/>
              </a:rPr>
              <a:t>年代初到</a:t>
            </a:r>
            <a:r>
              <a:rPr kumimoji="1" lang="en-US" altLang="zh-CN" sz="2400" b="1">
                <a:solidFill>
                  <a:srgbClr val="000099"/>
                </a:solidFill>
                <a:latin typeface="宋体" pitchFamily="2" charset="-122"/>
              </a:rPr>
              <a:t>20</a:t>
            </a:r>
            <a:r>
              <a:rPr kumimoji="1" lang="zh-CN" altLang="en-US" sz="2400" b="1">
                <a:solidFill>
                  <a:srgbClr val="000099"/>
                </a:solidFill>
                <a:latin typeface="宋体" pitchFamily="2" charset="-122"/>
              </a:rPr>
              <a:t>世纪</a:t>
            </a:r>
            <a:r>
              <a:rPr kumimoji="1" lang="en-US" altLang="zh-CN" sz="2400" b="1">
                <a:solidFill>
                  <a:srgbClr val="000099"/>
                </a:solidFill>
                <a:latin typeface="宋体" pitchFamily="2" charset="-122"/>
              </a:rPr>
              <a:t>90</a:t>
            </a:r>
            <a:r>
              <a:rPr kumimoji="1" lang="zh-CN" altLang="en-US" sz="2400" b="1">
                <a:solidFill>
                  <a:srgbClr val="000099"/>
                </a:solidFill>
                <a:latin typeface="宋体" pitchFamily="2" charset="-122"/>
              </a:rPr>
              <a:t>年代未这段时间共繁衍后代</a:t>
            </a:r>
            <a:r>
              <a:rPr kumimoji="1" lang="en-US" altLang="zh-CN" sz="2400" b="1">
                <a:solidFill>
                  <a:srgbClr val="000099"/>
                </a:solidFill>
                <a:latin typeface="宋体" pitchFamily="2" charset="-122"/>
              </a:rPr>
              <a:t>50</a:t>
            </a:r>
            <a:r>
              <a:rPr kumimoji="1" lang="zh-CN" altLang="en-US" sz="2400" b="1">
                <a:solidFill>
                  <a:srgbClr val="000099"/>
                </a:solidFill>
                <a:latin typeface="宋体" pitchFamily="2" charset="-122"/>
              </a:rPr>
              <a:t>人，净增加人数</a:t>
            </a:r>
            <a:r>
              <a:rPr kumimoji="1" lang="en-US" altLang="zh-CN" sz="2400" b="1">
                <a:solidFill>
                  <a:srgbClr val="000099"/>
                </a:solidFill>
                <a:latin typeface="宋体" pitchFamily="2" charset="-122"/>
              </a:rPr>
              <a:t>47</a:t>
            </a:r>
            <a:r>
              <a:rPr kumimoji="1" lang="zh-CN" altLang="en-US" sz="2400" b="1">
                <a:solidFill>
                  <a:srgbClr val="000099"/>
                </a:solidFill>
                <a:latin typeface="宋体" pitchFamily="2" charset="-122"/>
              </a:rPr>
              <a:t>人。一个家庭尚且如此，那么我们整个国家的人口增长趋势又如何呢？</a:t>
            </a:r>
            <a:endParaRPr kumimoji="1" lang="zh-CN" altLang="en-US" sz="2400" b="1">
              <a:solidFill>
                <a:srgbClr val="000099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23850" y="228600"/>
            <a:ext cx="8640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66"/>
                </a:solidFill>
                <a:latin typeface="宋体" pitchFamily="2" charset="-122"/>
                <a:ea typeface="华文中宋" pitchFamily="2" charset="-122"/>
              </a:rPr>
              <a:t>请大家看下面的数字资料，你有何感想？</a:t>
            </a:r>
            <a:endParaRPr kumimoji="1" lang="zh-CN" altLang="en-US" sz="3600">
              <a:solidFill>
                <a:srgbClr val="FF0066"/>
              </a:solidFill>
              <a:latin typeface="Times New Roman" pitchFamily="18" charset="0"/>
              <a:ea typeface="华文中宋" pitchFamily="2" charset="-122"/>
            </a:endParaRPr>
          </a:p>
        </p:txBody>
      </p:sp>
      <p:pic>
        <p:nvPicPr>
          <p:cNvPr id="26628" name="Picture 4" descr="pic_146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981075"/>
            <a:ext cx="8785225" cy="4422775"/>
          </a:xfrm>
          <a:prstGeom prst="rect">
            <a:avLst/>
          </a:prstGeom>
          <a:noFill/>
          <a:ln w="57150" cmpd="thinThick">
            <a:solidFill>
              <a:srgbClr val="FFCC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图片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8229600" cy="528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4652963"/>
            <a:ext cx="8534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1.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大约是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1 600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～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1 700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年。</a:t>
            </a:r>
          </a:p>
          <a:p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2.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我国从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1949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年到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1989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年，人口增长明显加快。新中国是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1949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</a:t>
            </a:r>
            <a:r>
              <a:rPr kumimoji="1" lang="en-US" altLang="zh-CN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10</a:t>
            </a:r>
            <a:r>
              <a:rPr kumimoji="1" lang="zh-CN" altLang="en-US" sz="24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月成立的，随着社会主义建设的蓬勃发展，我国人民生活水平不断提高，医疗卫生条件不断改善，致使我国人口增长明显加快。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041400"/>
            <a:ext cx="8497887" cy="3648075"/>
          </a:xfrm>
          <a:prstGeom prst="rect">
            <a:avLst/>
          </a:prstGeom>
          <a:noFill/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403350" y="260350"/>
            <a:ext cx="424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rgbClr val="FF0000"/>
                </a:solidFill>
                <a:latin typeface="Times New Roman" pitchFamily="18" charset="0"/>
                <a:ea typeface="华文中宋" pitchFamily="2" charset="-122"/>
              </a:rPr>
              <a:t>资料分析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39750" y="765175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  <a:ea typeface="华文中宋" pitchFamily="2" charset="-122"/>
              </a:rPr>
              <a:t>我国人口现状的基本特点：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95288" y="1773238"/>
            <a:ext cx="820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99"/>
                </a:solidFill>
                <a:latin typeface="Times New Roman" pitchFamily="18" charset="0"/>
                <a:ea typeface="华文中宋" pitchFamily="2" charset="-122"/>
              </a:rPr>
              <a:t>人口基数大、新增人口多、人口素质偏低。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95288" y="3357563"/>
            <a:ext cx="80645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  <a:ea typeface="华文中宋" pitchFamily="2" charset="-122"/>
              </a:rPr>
              <a:t>我国人口现状的其他特点：</a:t>
            </a:r>
          </a:p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  <a:ea typeface="华文中宋" pitchFamily="2" charset="-122"/>
              </a:rPr>
              <a:t>农村人口多、人口老龄化的速度加快、人口分布不平衡、男女性别比例失衡。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7" grpId="0" autoUpdateAnimBg="0"/>
      <p:bldP spid="317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-592138"/>
            <a:ext cx="7315200" cy="0"/>
            <a:chOff x="0" y="0"/>
            <a:chExt cx="4608" cy="0"/>
          </a:xfrm>
        </p:grpSpPr>
        <p:grpSp>
          <p:nvGrpSpPr>
            <p:cNvPr id="32771" name="Group 3"/>
            <p:cNvGrpSpPr>
              <a:grpSpLocks/>
            </p:cNvGrpSpPr>
            <p:nvPr/>
          </p:nvGrpSpPr>
          <p:grpSpPr bwMode="auto">
            <a:xfrm>
              <a:off x="0" y="0"/>
              <a:ext cx="4608" cy="0"/>
              <a:chOff x="0" y="0"/>
              <a:chExt cx="4608" cy="0"/>
            </a:xfrm>
          </p:grpSpPr>
          <p:sp>
            <p:nvSpPr>
              <p:cNvPr id="32772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608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2773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608" cy="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277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4608" cy="0"/>
            </a:xfrm>
            <a:prstGeom prst="rect">
              <a:avLst/>
            </a:prstGeom>
            <a:noFill/>
            <a:ln w="1">
              <a:solidFill>
                <a:srgbClr val="DCF0D4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042988" y="549275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kumimoji="1" lang="zh-CN" altLang="en-US" sz="3600" b="1">
                <a:solidFill>
                  <a:srgbClr val="FF0066"/>
                </a:solidFill>
                <a:latin typeface="Times New Roman" pitchFamily="18" charset="0"/>
                <a:ea typeface="华文中宋" pitchFamily="2" charset="-122"/>
              </a:rPr>
              <a:t>相关资料</a:t>
            </a:r>
            <a:endParaRPr kumimoji="1" lang="zh-CN" altLang="en-US" sz="3600">
              <a:solidFill>
                <a:srgbClr val="FF0066"/>
              </a:solidFill>
              <a:latin typeface="Times New Roman" pitchFamily="18" charset="0"/>
              <a:ea typeface="华文中宋" pitchFamily="2" charset="-122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228600" y="1828800"/>
            <a:ext cx="8686800" cy="368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      1993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年，我国国内生产总值达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5446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亿美元，居世界第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7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位，人均占有量却处在第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125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位；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1996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年，我国钢产量为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亿吨，居世界第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位，人均占有量却处在第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100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位以后；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1995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年，我国煤产量为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12.4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亿吨，居世界第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位，人均占有量却处在第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75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位；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1996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年，我国粮食产量为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4900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亿公斤，居世界第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位，人均占有量却处在第</a:t>
            </a:r>
            <a:r>
              <a:rPr kumimoji="1" lang="en-US" altLang="zh-CN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80</a:t>
            </a:r>
            <a:r>
              <a:rPr kumimoji="1" lang="zh-CN" altLang="en-US" sz="2800" b="1">
                <a:solidFill>
                  <a:srgbClr val="000099"/>
                </a:solidFill>
                <a:latin typeface="华文中宋" pitchFamily="2" charset="-122"/>
                <a:ea typeface="华文中宋" pitchFamily="2" charset="-122"/>
              </a:rPr>
              <a:t>位。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442</Words>
  <Application>Microsoft Office PowerPoint</Application>
  <PresentationFormat>全屏显示(4:3)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黑体</vt:lpstr>
      <vt:lpstr>华文中宋</vt:lpstr>
      <vt:lpstr>宋体</vt:lpstr>
      <vt:lpstr>Arial</vt:lpstr>
      <vt:lpstr>Arial Black</vt:lpstr>
      <vt:lpstr>Calibri</vt:lpstr>
      <vt:lpstr>Times New Roman</vt:lpstr>
      <vt:lpstr>Wingdings</vt:lpstr>
      <vt:lpstr>Wingdings 2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想一想 面对这些问题，我们是无能为力还是有所作为？作为一个负责任的公民，应该对自己提出怎样的要求呢？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1</cp:revision>
  <dcterms:created xsi:type="dcterms:W3CDTF">2005-05-23T07:20:09Z</dcterms:created>
  <dcterms:modified xsi:type="dcterms:W3CDTF">2016-07-14T07:16:22Z</dcterms:modified>
</cp:coreProperties>
</file>